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482" r:id="rId3"/>
    <p:sldId id="467" r:id="rId4"/>
    <p:sldId id="477" r:id="rId5"/>
    <p:sldId id="412" r:id="rId6"/>
    <p:sldId id="479" r:id="rId7"/>
    <p:sldId id="474" r:id="rId8"/>
    <p:sldId id="476" r:id="rId9"/>
    <p:sldId id="403" r:id="rId10"/>
    <p:sldId id="408" r:id="rId11"/>
    <p:sldId id="411" r:id="rId12"/>
    <p:sldId id="409" r:id="rId13"/>
    <p:sldId id="427" r:id="rId14"/>
    <p:sldId id="420" r:id="rId15"/>
    <p:sldId id="475" r:id="rId16"/>
    <p:sldId id="484" r:id="rId17"/>
    <p:sldId id="421" r:id="rId18"/>
    <p:sldId id="481" r:id="rId19"/>
    <p:sldId id="316" r:id="rId20"/>
    <p:sldId id="454" r:id="rId21"/>
    <p:sldId id="472" r:id="rId22"/>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7171"/>
    <a:srgbClr val="FF6565"/>
    <a:srgbClr val="FF8F8F"/>
    <a:srgbClr val="FF9999"/>
    <a:srgbClr val="E3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p:scale>
          <a:sx n="60" d="100"/>
          <a:sy n="60" d="100"/>
        </p:scale>
        <p:origin x="-702" y="-186"/>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 en Microsoft PowerPoint]Hoja2'!$A$48</c:f>
              <c:strCache>
                <c:ptCount val="1"/>
                <c:pt idx="0">
                  <c:v>EGSP</c:v>
                </c:pt>
              </c:strCache>
            </c:strRef>
          </c:tx>
          <c:invertIfNegative val="0"/>
          <c:dLbls>
            <c:dLbl>
              <c:idx val="0"/>
              <c:layout/>
              <c:tx>
                <c:rich>
                  <a:bodyPr/>
                  <a:lstStyle/>
                  <a:p>
                    <a:r>
                      <a:rPr lang="en-US" dirty="0" smtClean="0"/>
                      <a:t>65,5</a:t>
                    </a:r>
                    <a:endParaRPr lang="en-US" dirty="0"/>
                  </a:p>
                </c:rich>
              </c:tx>
              <c:showLegendKey val="0"/>
              <c:showVal val="1"/>
              <c:showCatName val="0"/>
              <c:showSerName val="0"/>
              <c:showPercent val="0"/>
              <c:showBubbleSize val="0"/>
            </c:dLbl>
            <c:dLbl>
              <c:idx val="1"/>
              <c:layout/>
              <c:tx>
                <c:rich>
                  <a:bodyPr/>
                  <a:lstStyle/>
                  <a:p>
                    <a:r>
                      <a:rPr lang="en-US" dirty="0" smtClean="0"/>
                      <a:t>85,5</a:t>
                    </a:r>
                    <a:endParaRPr lang="en-US" dirty="0"/>
                  </a:p>
                </c:rich>
              </c:tx>
              <c:showLegendKey val="0"/>
              <c:showVal val="1"/>
              <c:showCatName val="0"/>
              <c:showSerName val="0"/>
              <c:showPercent val="0"/>
              <c:showBubbleSize val="0"/>
            </c:dLbl>
            <c:dLbl>
              <c:idx val="2"/>
              <c:layout/>
              <c:tx>
                <c:rich>
                  <a:bodyPr/>
                  <a:lstStyle/>
                  <a:p>
                    <a:r>
                      <a:rPr lang="en-US" dirty="0" smtClean="0"/>
                      <a:t>128,2</a:t>
                    </a:r>
                    <a:endParaRPr lang="en-US" dirty="0"/>
                  </a:p>
                </c:rich>
              </c:tx>
              <c:showLegendKey val="0"/>
              <c:showVal val="1"/>
              <c:showCatName val="0"/>
              <c:showSerName val="0"/>
              <c:showPercent val="0"/>
              <c:showBubbleSize val="0"/>
            </c:dLbl>
            <c:dLbl>
              <c:idx val="3"/>
              <c:layout/>
              <c:tx>
                <c:rich>
                  <a:bodyPr/>
                  <a:lstStyle/>
                  <a:p>
                    <a:r>
                      <a:rPr lang="en-US" dirty="0" smtClean="0"/>
                      <a:t>116,7</a:t>
                    </a:r>
                    <a:endParaRPr lang="en-US" dirty="0"/>
                  </a:p>
                </c:rich>
              </c:tx>
              <c:showLegendKey val="0"/>
              <c:showVal val="1"/>
              <c:showCatName val="0"/>
              <c:showSerName val="0"/>
              <c:showPercent val="0"/>
              <c:showBubbleSize val="0"/>
            </c:dLbl>
            <c:dLbl>
              <c:idx val="4"/>
              <c:layout/>
              <c:tx>
                <c:rich>
                  <a:bodyPr/>
                  <a:lstStyle/>
                  <a:p>
                    <a:r>
                      <a:rPr lang="en-US" dirty="0" smtClean="0"/>
                      <a:t>123,2</a:t>
                    </a:r>
                    <a:endParaRPr lang="en-US" dirty="0"/>
                  </a:p>
                </c:rich>
              </c:tx>
              <c:showLegendKey val="0"/>
              <c:showVal val="1"/>
              <c:showCatName val="0"/>
              <c:showSerName val="0"/>
              <c:showPercent val="0"/>
              <c:showBubbleSize val="0"/>
            </c:dLbl>
            <c:dLbl>
              <c:idx val="5"/>
              <c:layout/>
              <c:tx>
                <c:rich>
                  <a:bodyPr/>
                  <a:lstStyle/>
                  <a:p>
                    <a:r>
                      <a:rPr lang="en-US" dirty="0" smtClean="0"/>
                      <a:t>155,8</a:t>
                    </a:r>
                    <a:endParaRPr lang="en-US" dirty="0"/>
                  </a:p>
                </c:rich>
              </c:tx>
              <c:showLegendKey val="0"/>
              <c:showVal val="1"/>
              <c:showCatName val="0"/>
              <c:showSerName val="0"/>
              <c:showPercent val="0"/>
              <c:showBubbleSize val="0"/>
            </c:dLbl>
            <c:dLbl>
              <c:idx val="6"/>
              <c:layout/>
              <c:tx>
                <c:rich>
                  <a:bodyPr/>
                  <a:lstStyle/>
                  <a:p>
                    <a:r>
                      <a:rPr lang="en-US" dirty="0" smtClean="0"/>
                      <a:t>145,0</a:t>
                    </a:r>
                    <a:endParaRPr lang="en-US" dirty="0"/>
                  </a:p>
                </c:rich>
              </c:tx>
              <c:showLegendKey val="0"/>
              <c:showVal val="1"/>
              <c:showCatName val="0"/>
              <c:showSerName val="0"/>
              <c:showPercent val="0"/>
              <c:showBubbleSize val="0"/>
            </c:dLbl>
            <c:dLbl>
              <c:idx val="7"/>
              <c:layout/>
              <c:tx>
                <c:rich>
                  <a:bodyPr/>
                  <a:lstStyle/>
                  <a:p>
                    <a:r>
                      <a:rPr lang="en-US" dirty="0" smtClean="0"/>
                      <a:t>169,9</a:t>
                    </a:r>
                    <a:endParaRPr lang="en-US" dirty="0"/>
                  </a:p>
                </c:rich>
              </c:tx>
              <c:showLegendKey val="0"/>
              <c:showVal val="1"/>
              <c:showCatName val="0"/>
              <c:showSerName val="0"/>
              <c:showPercent val="0"/>
              <c:showBubbleSize val="0"/>
            </c:dLbl>
            <c:dLbl>
              <c:idx val="8"/>
              <c:layout/>
              <c:tx>
                <c:rich>
                  <a:bodyPr/>
                  <a:lstStyle/>
                  <a:p>
                    <a:r>
                      <a:rPr lang="en-US" dirty="0" smtClean="0"/>
                      <a:t>161,4</a:t>
                    </a:r>
                    <a:endParaRPr lang="en-US" dirty="0"/>
                  </a:p>
                </c:rich>
              </c:tx>
              <c:showLegendKey val="0"/>
              <c:showVal val="1"/>
              <c:showCatName val="0"/>
              <c:showSerName val="0"/>
              <c:showPercent val="0"/>
              <c:showBubbleSize val="0"/>
            </c:dLbl>
            <c:txPr>
              <a:bodyPr/>
              <a:lstStyle/>
              <a:p>
                <a:pPr>
                  <a:defRPr sz="1050" b="1"/>
                </a:pPr>
                <a:endParaRPr lang="es-ES"/>
              </a:p>
            </c:txPr>
            <c:showLegendKey val="0"/>
            <c:showVal val="1"/>
            <c:showCatName val="0"/>
            <c:showSerName val="0"/>
            <c:showPercent val="0"/>
            <c:showBubbleSize val="0"/>
            <c:showLeaderLines val="0"/>
          </c:dLbls>
          <c:cat>
            <c:strRef>
              <c:f>'[Gráfico en Microsoft PowerPoint]Hoja2'!$B$47:$J$47</c:f>
              <c:strCache>
                <c:ptCount val="9"/>
                <c:pt idx="0">
                  <c:v>2009.</c:v>
                </c:pt>
                <c:pt idx="1">
                  <c:v>2010.</c:v>
                </c:pt>
                <c:pt idx="2">
                  <c:v>2011.</c:v>
                </c:pt>
                <c:pt idx="3">
                  <c:v>2012.</c:v>
                </c:pt>
                <c:pt idx="4">
                  <c:v>2013.</c:v>
                </c:pt>
                <c:pt idx="5">
                  <c:v>2014.</c:v>
                </c:pt>
                <c:pt idx="6">
                  <c:v>2015.</c:v>
                </c:pt>
                <c:pt idx="7">
                  <c:v>2016.</c:v>
                </c:pt>
                <c:pt idx="8">
                  <c:v>2017.</c:v>
                </c:pt>
              </c:strCache>
            </c:strRef>
          </c:cat>
          <c:val>
            <c:numRef>
              <c:f>'[Gráfico en Microsoft PowerPoint]Hoja2'!$B$48:$J$48</c:f>
              <c:numCache>
                <c:formatCode>General</c:formatCode>
                <c:ptCount val="9"/>
                <c:pt idx="0">
                  <c:v>65564</c:v>
                </c:pt>
                <c:pt idx="1">
                  <c:v>85508</c:v>
                </c:pt>
                <c:pt idx="2">
                  <c:v>128232</c:v>
                </c:pt>
                <c:pt idx="3">
                  <c:v>116669</c:v>
                </c:pt>
                <c:pt idx="4">
                  <c:v>123164</c:v>
                </c:pt>
                <c:pt idx="5">
                  <c:v>155818</c:v>
                </c:pt>
                <c:pt idx="6">
                  <c:v>145019</c:v>
                </c:pt>
                <c:pt idx="7">
                  <c:v>169920</c:v>
                </c:pt>
                <c:pt idx="8">
                  <c:v>161436</c:v>
                </c:pt>
              </c:numCache>
            </c:numRef>
          </c:val>
        </c:ser>
        <c:dLbls>
          <c:showLegendKey val="0"/>
          <c:showVal val="0"/>
          <c:showCatName val="0"/>
          <c:showSerName val="0"/>
          <c:showPercent val="0"/>
          <c:showBubbleSize val="0"/>
        </c:dLbls>
        <c:gapWidth val="150"/>
        <c:axId val="103204352"/>
        <c:axId val="103205888"/>
      </c:barChart>
      <c:catAx>
        <c:axId val="103204352"/>
        <c:scaling>
          <c:orientation val="minMax"/>
        </c:scaling>
        <c:delete val="0"/>
        <c:axPos val="b"/>
        <c:majorTickMark val="out"/>
        <c:minorTickMark val="none"/>
        <c:tickLblPos val="nextTo"/>
        <c:txPr>
          <a:bodyPr/>
          <a:lstStyle/>
          <a:p>
            <a:pPr>
              <a:defRPr sz="1200" b="1"/>
            </a:pPr>
            <a:endParaRPr lang="es-ES"/>
          </a:p>
        </c:txPr>
        <c:crossAx val="103205888"/>
        <c:crosses val="autoZero"/>
        <c:auto val="1"/>
        <c:lblAlgn val="ctr"/>
        <c:lblOffset val="100"/>
        <c:noMultiLvlLbl val="0"/>
      </c:catAx>
      <c:valAx>
        <c:axId val="103205888"/>
        <c:scaling>
          <c:orientation val="minMax"/>
        </c:scaling>
        <c:delete val="0"/>
        <c:axPos val="l"/>
        <c:majorGridlines/>
        <c:numFmt formatCode="General" sourceLinked="1"/>
        <c:majorTickMark val="out"/>
        <c:minorTickMark val="none"/>
        <c:tickLblPos val="nextTo"/>
        <c:txPr>
          <a:bodyPr/>
          <a:lstStyle/>
          <a:p>
            <a:pPr>
              <a:defRPr sz="1100" b="1"/>
            </a:pPr>
            <a:endParaRPr lang="es-ES"/>
          </a:p>
        </c:txPr>
        <c:crossAx val="10320435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48B980B-3579-42CC-910A-464A4AE0E219}" type="datetimeFigureOut">
              <a:rPr lang="es-ES" smtClean="0"/>
              <a:t>27/09/2017</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EF6A47B-752E-485C-800C-143F6C90A80E}" type="slidenum">
              <a:rPr lang="es-ES" smtClean="0"/>
              <a:t>‹Nº›</a:t>
            </a:fld>
            <a:endParaRPr lang="es-ES"/>
          </a:p>
        </p:txBody>
      </p:sp>
    </p:spTree>
    <p:extLst>
      <p:ext uri="{BB962C8B-B14F-4D97-AF65-F5344CB8AC3E}">
        <p14:creationId xmlns:p14="http://schemas.microsoft.com/office/powerpoint/2010/main" val="206959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EF6A47B-752E-485C-800C-143F6C90A80E}" type="slidenum">
              <a:rPr lang="es-ES" smtClean="0"/>
              <a:t>1</a:t>
            </a:fld>
            <a:endParaRPr lang="es-ES"/>
          </a:p>
        </p:txBody>
      </p:sp>
    </p:spTree>
    <p:extLst>
      <p:ext uri="{BB962C8B-B14F-4D97-AF65-F5344CB8AC3E}">
        <p14:creationId xmlns:p14="http://schemas.microsoft.com/office/powerpoint/2010/main" val="364629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EF6A47B-752E-485C-800C-143F6C90A80E}" type="slidenum">
              <a:rPr lang="es-ES" smtClean="0"/>
              <a:t>21</a:t>
            </a:fld>
            <a:endParaRPr lang="es-ES"/>
          </a:p>
        </p:txBody>
      </p:sp>
    </p:spTree>
    <p:extLst>
      <p:ext uri="{BB962C8B-B14F-4D97-AF65-F5344CB8AC3E}">
        <p14:creationId xmlns:p14="http://schemas.microsoft.com/office/powerpoint/2010/main" val="24259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9A9F5FD-0C6A-4926-A8B5-6CCCDE30D41C}"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68724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5C0F50A-6E14-4353-8F7B-4ADC47B20E03}"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355503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833574D-765E-48E8-914A-16C7180BC33F}"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373080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A9A892D-F512-4DED-9354-192D6E299907}"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277376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086D5B1-F9C4-4A3E-8CC0-6D528FF68AEC}" type="datetime1">
              <a:rPr lang="es-ES" smtClean="0"/>
              <a:t>27/09/2017</a:t>
            </a:fld>
            <a:endParaRPr lang="es-ES"/>
          </a:p>
        </p:txBody>
      </p:sp>
      <p:sp>
        <p:nvSpPr>
          <p:cNvPr id="5" name="4 Marcador de pie de página"/>
          <p:cNvSpPr>
            <a:spLocks noGrp="1"/>
          </p:cNvSpPr>
          <p:nvPr>
            <p:ph type="ftr" sz="quarter" idx="11"/>
          </p:nvPr>
        </p:nvSpPr>
        <p:spPr/>
        <p:txBody>
          <a:bodyPr/>
          <a:lstStyle/>
          <a:p>
            <a:r>
              <a:rPr lang="es-ES" smtClean="0"/>
              <a:t>ADSP IB</a:t>
            </a:r>
            <a:endParaRPr lang="es-ES"/>
          </a:p>
        </p:txBody>
      </p:sp>
      <p:sp>
        <p:nvSpPr>
          <p:cNvPr id="6" name="5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186828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17B1280-896E-42E0-942A-716D01E1BAD0}" type="datetime1">
              <a:rPr lang="es-ES" smtClean="0"/>
              <a:t>27/09/2017</a:t>
            </a:fld>
            <a:endParaRPr lang="es-ES"/>
          </a:p>
        </p:txBody>
      </p:sp>
      <p:sp>
        <p:nvSpPr>
          <p:cNvPr id="6" name="5 Marcador de pie de página"/>
          <p:cNvSpPr>
            <a:spLocks noGrp="1"/>
          </p:cNvSpPr>
          <p:nvPr>
            <p:ph type="ftr" sz="quarter" idx="11"/>
          </p:nvPr>
        </p:nvSpPr>
        <p:spPr/>
        <p:txBody>
          <a:bodyPr/>
          <a:lstStyle/>
          <a:p>
            <a:r>
              <a:rPr lang="es-ES" smtClean="0"/>
              <a:t>ADSP IB</a:t>
            </a:r>
            <a:endParaRPr lang="es-ES"/>
          </a:p>
        </p:txBody>
      </p:sp>
      <p:sp>
        <p:nvSpPr>
          <p:cNvPr id="7" name="6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353680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7CF112D-B30C-449F-A5C6-83CC4A4B6581}" type="datetime1">
              <a:rPr lang="es-ES" smtClean="0"/>
              <a:t>27/09/2017</a:t>
            </a:fld>
            <a:endParaRPr lang="es-ES"/>
          </a:p>
        </p:txBody>
      </p:sp>
      <p:sp>
        <p:nvSpPr>
          <p:cNvPr id="8" name="7 Marcador de pie de página"/>
          <p:cNvSpPr>
            <a:spLocks noGrp="1"/>
          </p:cNvSpPr>
          <p:nvPr>
            <p:ph type="ftr" sz="quarter" idx="11"/>
          </p:nvPr>
        </p:nvSpPr>
        <p:spPr/>
        <p:txBody>
          <a:bodyPr/>
          <a:lstStyle/>
          <a:p>
            <a:r>
              <a:rPr lang="es-ES" smtClean="0"/>
              <a:t>ADSP IB</a:t>
            </a:r>
            <a:endParaRPr lang="es-ES"/>
          </a:p>
        </p:txBody>
      </p:sp>
      <p:sp>
        <p:nvSpPr>
          <p:cNvPr id="9" name="8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96136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E4E6F4B-DAA1-4646-A57F-EB695579DC71}" type="datetime1">
              <a:rPr lang="es-ES" smtClean="0"/>
              <a:t>27/09/2017</a:t>
            </a:fld>
            <a:endParaRPr lang="es-ES"/>
          </a:p>
        </p:txBody>
      </p:sp>
      <p:sp>
        <p:nvSpPr>
          <p:cNvPr id="4" name="3 Marcador de pie de página"/>
          <p:cNvSpPr>
            <a:spLocks noGrp="1"/>
          </p:cNvSpPr>
          <p:nvPr>
            <p:ph type="ftr" sz="quarter" idx="11"/>
          </p:nvPr>
        </p:nvSpPr>
        <p:spPr/>
        <p:txBody>
          <a:bodyPr/>
          <a:lstStyle/>
          <a:p>
            <a:r>
              <a:rPr lang="es-ES" smtClean="0"/>
              <a:t>ADSP IB</a:t>
            </a:r>
            <a:endParaRPr lang="es-ES"/>
          </a:p>
        </p:txBody>
      </p:sp>
      <p:sp>
        <p:nvSpPr>
          <p:cNvPr id="5" name="4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103677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C0FF9A-C8EF-4DD4-937A-96B1040C638F}" type="datetime1">
              <a:rPr lang="es-ES" smtClean="0"/>
              <a:t>27/09/2017</a:t>
            </a:fld>
            <a:endParaRPr lang="es-ES"/>
          </a:p>
        </p:txBody>
      </p:sp>
      <p:sp>
        <p:nvSpPr>
          <p:cNvPr id="3" name="2 Marcador de pie de página"/>
          <p:cNvSpPr>
            <a:spLocks noGrp="1"/>
          </p:cNvSpPr>
          <p:nvPr>
            <p:ph type="ftr" sz="quarter" idx="11"/>
          </p:nvPr>
        </p:nvSpPr>
        <p:spPr/>
        <p:txBody>
          <a:bodyPr/>
          <a:lstStyle/>
          <a:p>
            <a:r>
              <a:rPr lang="es-ES" smtClean="0"/>
              <a:t>ADSP IB</a:t>
            </a:r>
            <a:endParaRPr lang="es-ES"/>
          </a:p>
        </p:txBody>
      </p:sp>
      <p:sp>
        <p:nvSpPr>
          <p:cNvPr id="4" name="3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26859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C7C535D-82B8-407F-80DC-2AFC0AA98C8B}" type="datetime1">
              <a:rPr lang="es-ES" smtClean="0"/>
              <a:t>27/09/2017</a:t>
            </a:fld>
            <a:endParaRPr lang="es-ES"/>
          </a:p>
        </p:txBody>
      </p:sp>
      <p:sp>
        <p:nvSpPr>
          <p:cNvPr id="6" name="5 Marcador de pie de página"/>
          <p:cNvSpPr>
            <a:spLocks noGrp="1"/>
          </p:cNvSpPr>
          <p:nvPr>
            <p:ph type="ftr" sz="quarter" idx="11"/>
          </p:nvPr>
        </p:nvSpPr>
        <p:spPr/>
        <p:txBody>
          <a:bodyPr/>
          <a:lstStyle/>
          <a:p>
            <a:r>
              <a:rPr lang="es-ES" smtClean="0"/>
              <a:t>ADSP IB</a:t>
            </a:r>
            <a:endParaRPr lang="es-ES"/>
          </a:p>
        </p:txBody>
      </p:sp>
      <p:sp>
        <p:nvSpPr>
          <p:cNvPr id="7" name="6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338041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2AF9B7-A822-4D7A-9450-2581241E3A76}" type="datetime1">
              <a:rPr lang="es-ES" smtClean="0"/>
              <a:t>27/09/2017</a:t>
            </a:fld>
            <a:endParaRPr lang="es-ES"/>
          </a:p>
        </p:txBody>
      </p:sp>
      <p:sp>
        <p:nvSpPr>
          <p:cNvPr id="6" name="5 Marcador de pie de página"/>
          <p:cNvSpPr>
            <a:spLocks noGrp="1"/>
          </p:cNvSpPr>
          <p:nvPr>
            <p:ph type="ftr" sz="quarter" idx="11"/>
          </p:nvPr>
        </p:nvSpPr>
        <p:spPr/>
        <p:txBody>
          <a:bodyPr/>
          <a:lstStyle/>
          <a:p>
            <a:r>
              <a:rPr lang="es-ES" smtClean="0"/>
              <a:t>ADSP IB</a:t>
            </a:r>
            <a:endParaRPr lang="es-ES"/>
          </a:p>
        </p:txBody>
      </p:sp>
      <p:sp>
        <p:nvSpPr>
          <p:cNvPr id="7" name="6 Marcador de número de diapositiva"/>
          <p:cNvSpPr>
            <a:spLocks noGrp="1"/>
          </p:cNvSpPr>
          <p:nvPr>
            <p:ph type="sldNum" sz="quarter" idx="12"/>
          </p:nvPr>
        </p:nvSpPr>
        <p:spPr/>
        <p:txBody>
          <a:bodyPr/>
          <a:lstStyle/>
          <a:p>
            <a:fld id="{A00E7DA4-EE6D-4AB8-9C40-BF3519B14AD5}" type="slidenum">
              <a:rPr lang="es-ES" smtClean="0"/>
              <a:t>‹Nº›</a:t>
            </a:fld>
            <a:endParaRPr lang="es-ES"/>
          </a:p>
        </p:txBody>
      </p:sp>
    </p:spTree>
    <p:extLst>
      <p:ext uri="{BB962C8B-B14F-4D97-AF65-F5344CB8AC3E}">
        <p14:creationId xmlns:p14="http://schemas.microsoft.com/office/powerpoint/2010/main" val="12429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F5CD-EFA9-4316-A4FA-D09BD7BFD0AE}" type="datetime1">
              <a:rPr lang="es-ES" smtClean="0"/>
              <a:t>27/09/2017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ADSP IB</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E7DA4-EE6D-4AB8-9C40-BF3519B14AD5}" type="slidenum">
              <a:rPr lang="es-ES" smtClean="0"/>
              <a:t>‹Nº›</a:t>
            </a:fld>
            <a:endParaRPr lang="es-ES"/>
          </a:p>
        </p:txBody>
      </p:sp>
    </p:spTree>
    <p:extLst>
      <p:ext uri="{BB962C8B-B14F-4D97-AF65-F5344CB8AC3E}">
        <p14:creationId xmlns:p14="http://schemas.microsoft.com/office/powerpoint/2010/main" val="146701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undacionidis.com/wp-content/informes/informe_analisis_situac_idis2017_web2.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undacionidis.com/wp-content/informes/informe_analisis_situac_idis2017_web.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undacionidis.com/wp-content/informes/informe_analisis_situac_idis2017_web2.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ltimahora.es/noticias/economico/2017/04/18/261814/balears-segunda-comunidad-mayor-gasto-sanitario-privado.html#cxrecs_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fadsp.org/documents/2017/PrivatizCCAA17.do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msssi.gob.es/estadEstudios/estadisticas/sisInfSanSNS/pdf/egspGastoReal.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fundacionidis.com/wp-content/informes/informe_analisis_situac_idis2017_web2.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ltimahora.es/noticias/economico/2017/04/18/261814/balears-segunda-comunidad-mayor-gasto-sanitario-privado.html#cxrecs_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www.elglobal.net/politica-sanitaria/baleares-pide-que-el-cisns-no-trate-aspectos-de-indole-economica-CJ957224"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aib.es/sacmicrofront/home.do?mkey=M226&amp;lang=ca" TargetMode="External"/><Relationship Id="rId13" Type="http://schemas.openxmlformats.org/officeDocument/2006/relationships/hyperlink" Target="https://www.msssi.gob.es/estadEstudios/estadisticas/inforRecopilaciones/gastoSanitario2005/home.htm" TargetMode="External"/><Relationship Id="rId3" Type="http://schemas.openxmlformats.org/officeDocument/2006/relationships/hyperlink" Target="https://ultimahora.es/noticias/economico/2017/04/18/261814/balears-segunda-comunidad-mayor-gasto-sanitario-privado.html#cxrecs_s" TargetMode="External"/><Relationship Id="rId7" Type="http://schemas.openxmlformats.org/officeDocument/2006/relationships/hyperlink" Target="http://adspillesbalears.org/es/2017/07/la-gestion-de-la-sanidad-publica-en-baleares-hacia-donde-nos-lleva-la-colaboracion-publico-privada/" TargetMode="External"/><Relationship Id="rId12" Type="http://schemas.openxmlformats.org/officeDocument/2006/relationships/hyperlink" Target="http://pressupostsillesbalears.cat/es/" TargetMode="External"/><Relationship Id="rId2" Type="http://schemas.openxmlformats.org/officeDocument/2006/relationships/hyperlink" Target="https://www.fundacionidis.com/wp-content/informes/informe_analisis_situac_idis2017_web2.pdf" TargetMode="External"/><Relationship Id="rId1" Type="http://schemas.openxmlformats.org/officeDocument/2006/relationships/slideLayout" Target="../slideLayouts/slideLayout2.xml"/><Relationship Id="rId6" Type="http://schemas.openxmlformats.org/officeDocument/2006/relationships/hyperlink" Target="http://www.fadsp.org/index.php/sample-sites/notas-de-prensa/1430-cuarto-informe-sobre-la-privatizacion-sanitaria-de-las-ccaa-2017" TargetMode="External"/><Relationship Id="rId11" Type="http://schemas.openxmlformats.org/officeDocument/2006/relationships/hyperlink" Target="http://pressuposts.caib.es/www/ant/pr2017-def/index.html" TargetMode="External"/><Relationship Id="rId5" Type="http://schemas.openxmlformats.org/officeDocument/2006/relationships/hyperlink" Target="http://www.fadsp.org/index.php/sample-sites/notas-de-prensa/1525-ccaavvlosservicilos-serviciossanitarios" TargetMode="External"/><Relationship Id="rId15" Type="http://schemas.openxmlformats.org/officeDocument/2006/relationships/hyperlink" Target="https://www.msssi.gob.es/estadEstudios/estadisticas/docs/EGSP2008/egspPrincipalesResultados.pdf" TargetMode="External"/><Relationship Id="rId10" Type="http://schemas.openxmlformats.org/officeDocument/2006/relationships/hyperlink" Target="http://www.caib.es/sacmicrofront/contenido.do?idsite=1847&amp;cont=89211" TargetMode="External"/><Relationship Id="rId4" Type="http://schemas.openxmlformats.org/officeDocument/2006/relationships/hyperlink" Target="https://www.fundacionidis.com/wp-content/informes/informe_barometro_idis2017_05.pdf" TargetMode="External"/><Relationship Id="rId9" Type="http://schemas.openxmlformats.org/officeDocument/2006/relationships/hyperlink" Target="http://pressupostsillesbalears.cat/ca/" TargetMode="External"/><Relationship Id="rId14" Type="http://schemas.openxmlformats.org/officeDocument/2006/relationships/hyperlink" Target="https://www.msssi.gob.es/estadEstudios/estadisticas/sisInfSanSNS/pdf/egspGastoReal.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dspillesbalears.org/2017/07/la-gestion-de-la-sanidad-publica-en-baleares-hacia-donde-nos-lleva-la-colaboracion-publico-privad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ultimahora.es/noticias/economico/2017/04/18/261814/balears-segunda-comunidad-mayor-gasto-sanitario-privado.html#cxrecs_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ltimahora.es/noticias/economico/2017/04/18/261814/balears-segunda-comunidad-mayor-gasto-sanitario-privado.html#cxrecs_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fundacionidis.com/wp-content/informes/informe_analisis_situac_idis2017_web2.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dsp.org/documents/Salud2000/151/politica%20sanitaria.%20CCAA.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fadsp.org/documents/Salud2000/151/politica%20sanitaria.%20CCAA.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ltimahora.es/noticias/economico/2017/04/18/261814/balears-segunda-comunidad-mayor-gasto-sanitario-privado.html#cxrecs_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fundacionidis.com/wp-content/informes/informe_analisis_situac_idis2017_web2.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86803" y="1549005"/>
            <a:ext cx="6400800" cy="2520280"/>
          </a:xfrm>
        </p:spPr>
        <p:txBody>
          <a:bodyPr>
            <a:noAutofit/>
          </a:bodyPr>
          <a:lstStyle/>
          <a:p>
            <a:endParaRPr lang="es-ES" sz="1400" dirty="0">
              <a:solidFill>
                <a:schemeClr val="tx1"/>
              </a:solidFill>
            </a:endParaRPr>
          </a:p>
          <a:p>
            <a:endParaRPr lang="es-ES" sz="14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14478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Marcador de contenido"/>
          <p:cNvSpPr txBox="1">
            <a:spLocks/>
          </p:cNvSpPr>
          <p:nvPr/>
        </p:nvSpPr>
        <p:spPr>
          <a:xfrm>
            <a:off x="539552" y="2420888"/>
            <a:ext cx="8229600" cy="3096344"/>
          </a:xfrm>
          <a:prstGeom prst="rect">
            <a:avLst/>
          </a:prstGeom>
          <a:solidFill>
            <a:schemeClr val="accent6">
              <a:lumMod val="20000"/>
              <a:lumOff val="80000"/>
            </a:schemeClr>
          </a:solidFill>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s-ES" sz="2400" b="1" dirty="0">
                <a:solidFill>
                  <a:prstClr val="black"/>
                </a:solidFill>
              </a:rPr>
              <a:t>Dosier informativo </a:t>
            </a:r>
            <a:r>
              <a:rPr lang="es-ES" sz="2400" b="1" dirty="0" smtClean="0">
                <a:solidFill>
                  <a:prstClr val="black"/>
                </a:solidFill>
              </a:rPr>
              <a:t>2</a:t>
            </a:r>
            <a:endParaRPr lang="es-ES" sz="2400" b="1" dirty="0">
              <a:solidFill>
                <a:prstClr val="black"/>
              </a:solidFill>
            </a:endParaRPr>
          </a:p>
          <a:p>
            <a:pPr lvl="0"/>
            <a:endParaRPr lang="es-ES" sz="1500" dirty="0">
              <a:solidFill>
                <a:prstClr val="black"/>
              </a:solidFill>
            </a:endParaRPr>
          </a:p>
          <a:p>
            <a:pPr lvl="0"/>
            <a:r>
              <a:rPr lang="es-ES" sz="2500" dirty="0">
                <a:solidFill>
                  <a:prstClr val="black"/>
                </a:solidFill>
              </a:rPr>
              <a:t>Datos básicos para la evaluación del Gasto Sanitario </a:t>
            </a:r>
            <a:r>
              <a:rPr lang="es-ES" sz="2500" dirty="0" smtClean="0">
                <a:solidFill>
                  <a:prstClr val="black"/>
                </a:solidFill>
              </a:rPr>
              <a:t>Privado </a:t>
            </a:r>
            <a:endParaRPr lang="es-ES" sz="2500" dirty="0">
              <a:solidFill>
                <a:prstClr val="black"/>
              </a:solidFill>
            </a:endParaRPr>
          </a:p>
          <a:p>
            <a:pPr lvl="0"/>
            <a:r>
              <a:rPr lang="es-ES" sz="2500" dirty="0">
                <a:solidFill>
                  <a:prstClr val="black"/>
                </a:solidFill>
              </a:rPr>
              <a:t>en Baleares</a:t>
            </a:r>
          </a:p>
          <a:p>
            <a:endParaRPr lang="es-ES" sz="2400" dirty="0" smtClean="0"/>
          </a:p>
          <a:p>
            <a:pPr lvl="0" algn="l"/>
            <a:r>
              <a:rPr lang="es-ES" sz="1900" dirty="0">
                <a:solidFill>
                  <a:prstClr val="black"/>
                </a:solidFill>
              </a:rPr>
              <a:t>Datos descriptivos básicos:</a:t>
            </a:r>
          </a:p>
          <a:p>
            <a:pPr marL="342900" lvl="0" indent="-342900" algn="l">
              <a:buFont typeface="Arial" pitchFamily="34" charset="0"/>
              <a:buChar char="•"/>
            </a:pPr>
            <a:r>
              <a:rPr lang="es-ES" sz="1900" dirty="0">
                <a:solidFill>
                  <a:srgbClr val="C00000"/>
                </a:solidFill>
              </a:rPr>
              <a:t>1-Análisis </a:t>
            </a:r>
            <a:r>
              <a:rPr lang="es-ES" sz="1900" dirty="0" smtClean="0">
                <a:solidFill>
                  <a:srgbClr val="C00000"/>
                </a:solidFill>
              </a:rPr>
              <a:t>del GS Privado </a:t>
            </a:r>
            <a:r>
              <a:rPr lang="es-ES" sz="1900" dirty="0">
                <a:solidFill>
                  <a:srgbClr val="C00000"/>
                </a:solidFill>
              </a:rPr>
              <a:t>en Baleares</a:t>
            </a:r>
          </a:p>
          <a:p>
            <a:pPr marL="342900" lvl="0" indent="-342900" algn="l">
              <a:buFont typeface="Arial" pitchFamily="34" charset="0"/>
              <a:buChar char="•"/>
            </a:pPr>
            <a:r>
              <a:rPr lang="es-ES" sz="1900" dirty="0" smtClean="0">
                <a:solidFill>
                  <a:srgbClr val="C00000"/>
                </a:solidFill>
              </a:rPr>
              <a:t>2-Evolución </a:t>
            </a:r>
            <a:r>
              <a:rPr lang="es-ES" sz="1900" dirty="0">
                <a:solidFill>
                  <a:srgbClr val="C00000"/>
                </a:solidFill>
              </a:rPr>
              <a:t>del </a:t>
            </a:r>
            <a:r>
              <a:rPr lang="es-ES" sz="1900" dirty="0" smtClean="0">
                <a:solidFill>
                  <a:srgbClr val="C00000"/>
                </a:solidFill>
              </a:rPr>
              <a:t> GS Privado en Baleares</a:t>
            </a:r>
          </a:p>
          <a:p>
            <a:pPr marL="342900" lvl="0" indent="-342900" algn="l">
              <a:buFont typeface="Arial" pitchFamily="34" charset="0"/>
              <a:buChar char="•"/>
            </a:pPr>
            <a:r>
              <a:rPr lang="es-ES" sz="1900" dirty="0" smtClean="0">
                <a:solidFill>
                  <a:srgbClr val="C00000"/>
                </a:solidFill>
              </a:rPr>
              <a:t>3- Peso del sector sanitario privado en Baleares</a:t>
            </a:r>
            <a:endParaRPr lang="es-ES" sz="1900" dirty="0">
              <a:solidFill>
                <a:srgbClr val="C00000"/>
              </a:solidFill>
            </a:endParaRPr>
          </a:p>
          <a:p>
            <a:pPr marL="342900" lvl="0" indent="-342900" algn="l">
              <a:buFont typeface="Arial" pitchFamily="34" charset="0"/>
              <a:buChar char="•"/>
            </a:pPr>
            <a:r>
              <a:rPr lang="es-ES" sz="1900" dirty="0">
                <a:solidFill>
                  <a:srgbClr val="C00000"/>
                </a:solidFill>
              </a:rPr>
              <a:t>4</a:t>
            </a:r>
            <a:r>
              <a:rPr lang="es-ES" sz="1900" dirty="0" smtClean="0">
                <a:solidFill>
                  <a:srgbClr val="C00000"/>
                </a:solidFill>
              </a:rPr>
              <a:t>-Situación </a:t>
            </a:r>
            <a:r>
              <a:rPr lang="es-ES" sz="1900" dirty="0">
                <a:solidFill>
                  <a:srgbClr val="C00000"/>
                </a:solidFill>
              </a:rPr>
              <a:t>actual conciertos </a:t>
            </a:r>
          </a:p>
          <a:p>
            <a:endParaRPr lang="es-ES" sz="2400" dirty="0" smtClean="0"/>
          </a:p>
        </p:txBody>
      </p:sp>
      <p:sp>
        <p:nvSpPr>
          <p:cNvPr id="6" name="1 Título"/>
          <p:cNvSpPr txBox="1">
            <a:spLocks/>
          </p:cNvSpPr>
          <p:nvPr/>
        </p:nvSpPr>
        <p:spPr>
          <a:xfrm>
            <a:off x="975420" y="406005"/>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smtClean="0"/>
              <a:t>Observatorio de la sanidad IB</a:t>
            </a:r>
            <a:endParaRPr lang="es-ES" dirty="0"/>
          </a:p>
        </p:txBody>
      </p:sp>
      <p:sp>
        <p:nvSpPr>
          <p:cNvPr id="2" name="1 Rectángulo"/>
          <p:cNvSpPr/>
          <p:nvPr/>
        </p:nvSpPr>
        <p:spPr>
          <a:xfrm>
            <a:off x="2699792" y="5733256"/>
            <a:ext cx="4572000" cy="738664"/>
          </a:xfrm>
          <a:prstGeom prst="rect">
            <a:avLst/>
          </a:prstGeom>
        </p:spPr>
        <p:txBody>
          <a:bodyPr>
            <a:spAutoFit/>
          </a:bodyPr>
          <a:lstStyle/>
          <a:p>
            <a:pPr algn="ctr"/>
            <a:r>
              <a:rPr lang="es-ES" sz="2400" dirty="0"/>
              <a:t>ASDP IB</a:t>
            </a:r>
          </a:p>
          <a:p>
            <a:pPr algn="ctr"/>
            <a:r>
              <a:rPr lang="es-ES" dirty="0" smtClean="0"/>
              <a:t>12-09-2017</a:t>
            </a:r>
            <a:endParaRPr lang="es-ES" dirty="0"/>
          </a:p>
        </p:txBody>
      </p:sp>
    </p:spTree>
    <p:extLst>
      <p:ext uri="{BB962C8B-B14F-4D97-AF65-F5344CB8AC3E}">
        <p14:creationId xmlns:p14="http://schemas.microsoft.com/office/powerpoint/2010/main" val="506305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38138"/>
          </a:xfrm>
        </p:spPr>
        <p:txBody>
          <a:bodyPr>
            <a:noAutofit/>
          </a:bodyPr>
          <a:lstStyle/>
          <a:p>
            <a:r>
              <a:rPr lang="es-ES" sz="2800" b="1" dirty="0" smtClean="0"/>
              <a:t>Baleares : Gasto privado en aumento </a:t>
            </a:r>
            <a:br>
              <a:rPr lang="es-ES" sz="2800" b="1" dirty="0" smtClean="0"/>
            </a:br>
            <a:r>
              <a:rPr lang="es-ES" sz="2000" b="1" dirty="0" smtClean="0"/>
              <a:t>Incremento número de asegurados (4,9% anual) y del volumen de primas (6,7% anual)</a:t>
            </a:r>
            <a:endParaRPr lang="es-ES" sz="2000" b="1" dirty="0"/>
          </a:p>
        </p:txBody>
      </p:sp>
      <p:sp>
        <p:nvSpPr>
          <p:cNvPr id="3" name="2 Marcador de contenido"/>
          <p:cNvSpPr>
            <a:spLocks noGrp="1"/>
          </p:cNvSpPr>
          <p:nvPr>
            <p:ph idx="1"/>
          </p:nvPr>
        </p:nvSpPr>
        <p:spPr>
          <a:xfrm>
            <a:off x="457200" y="1814213"/>
            <a:ext cx="8229600" cy="4525963"/>
          </a:xfrm>
        </p:spPr>
        <p:txBody>
          <a:bodyPr/>
          <a:lstStyle/>
          <a:p>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691183"/>
            <a:ext cx="85820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95536" y="1196752"/>
            <a:ext cx="1976823" cy="584775"/>
          </a:xfrm>
          <a:prstGeom prst="rect">
            <a:avLst/>
          </a:prstGeom>
        </p:spPr>
        <p:txBody>
          <a:bodyPr wrap="none">
            <a:spAutoFit/>
          </a:bodyPr>
          <a:lstStyle/>
          <a:p>
            <a:r>
              <a:rPr lang="es-ES" sz="3200" b="1" dirty="0"/>
              <a:t>2012-2015</a:t>
            </a:r>
            <a:endParaRPr lang="es-ES" sz="3200" dirty="0"/>
          </a:p>
        </p:txBody>
      </p:sp>
      <p:sp>
        <p:nvSpPr>
          <p:cNvPr id="7" name="6 Rectángulo"/>
          <p:cNvSpPr/>
          <p:nvPr/>
        </p:nvSpPr>
        <p:spPr>
          <a:xfrm>
            <a:off x="539552" y="6550223"/>
            <a:ext cx="7743196" cy="307777"/>
          </a:xfrm>
          <a:prstGeom prst="rect">
            <a:avLst/>
          </a:prstGeom>
        </p:spPr>
        <p:txBody>
          <a:bodyPr wrap="square">
            <a:spAutoFit/>
          </a:bodyPr>
          <a:lstStyle/>
          <a:p>
            <a:r>
              <a:rPr lang="es-ES" sz="1400" dirty="0">
                <a:hlinkClick r:id="rId3"/>
              </a:rPr>
              <a:t>https://www.fundacionidis.com/wp-content/informes/informe_analisis_situac_idis2017_web2.pdf</a:t>
            </a:r>
            <a:r>
              <a:rPr lang="es-ES" sz="1400" dirty="0"/>
              <a:t> </a:t>
            </a:r>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4283623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7880" y="856987"/>
            <a:ext cx="8229600" cy="1143000"/>
          </a:xfrm>
        </p:spPr>
        <p:txBody>
          <a:bodyPr>
            <a:noAutofit/>
          </a:bodyPr>
          <a:lstStyle/>
          <a:p>
            <a:r>
              <a:rPr lang="es-ES" sz="2800" b="1" dirty="0" smtClean="0"/>
              <a:t>Baleares: El sector </a:t>
            </a:r>
            <a:r>
              <a:rPr lang="es-ES" sz="2800" b="1" dirty="0"/>
              <a:t>privado </a:t>
            </a:r>
            <a:r>
              <a:rPr lang="es-ES" sz="2800" b="1" dirty="0" smtClean="0"/>
              <a:t>cubre del 30% al 50% de la actividad asistencial</a:t>
            </a:r>
            <a:endParaRPr lang="es-ES" sz="2800" b="1" dirty="0"/>
          </a:p>
        </p:txBody>
      </p:sp>
      <p:sp>
        <p:nvSpPr>
          <p:cNvPr id="3" name="2 Marcador de contenido"/>
          <p:cNvSpPr>
            <a:spLocks noGrp="1"/>
          </p:cNvSpPr>
          <p:nvPr>
            <p:ph idx="1"/>
          </p:nvPr>
        </p:nvSpPr>
        <p:spPr>
          <a:xfrm>
            <a:off x="516383" y="1484784"/>
            <a:ext cx="8229600" cy="4525963"/>
          </a:xfrm>
        </p:spPr>
        <p:txBody>
          <a:bodyPr/>
          <a:lstStyle/>
          <a:p>
            <a:endParaRPr lang="es-E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078550"/>
            <a:ext cx="881062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83568" y="6309320"/>
            <a:ext cx="8352928" cy="307777"/>
          </a:xfrm>
          <a:prstGeom prst="rect">
            <a:avLst/>
          </a:prstGeom>
        </p:spPr>
        <p:txBody>
          <a:bodyPr wrap="square">
            <a:spAutoFit/>
          </a:bodyPr>
          <a:lstStyle/>
          <a:p>
            <a:r>
              <a:rPr lang="es-ES" sz="1400" dirty="0">
                <a:hlinkClick r:id="rId3"/>
              </a:rPr>
              <a:t>https://</a:t>
            </a:r>
            <a:r>
              <a:rPr lang="es-ES" sz="1400" dirty="0" smtClean="0">
                <a:hlinkClick r:id="rId3"/>
              </a:rPr>
              <a:t>www.fundacionidis.com/wp-content/informes/informe_analisis_situac_idis2017_web2.pdf</a:t>
            </a:r>
            <a:r>
              <a:rPr lang="es-ES" sz="1400" dirty="0" smtClean="0"/>
              <a:t> </a:t>
            </a:r>
            <a:endParaRPr lang="es-ES" sz="1400" dirty="0"/>
          </a:p>
        </p:txBody>
      </p:sp>
      <p:sp>
        <p:nvSpPr>
          <p:cNvPr id="6" name="5 Rectángulo"/>
          <p:cNvSpPr/>
          <p:nvPr/>
        </p:nvSpPr>
        <p:spPr>
          <a:xfrm>
            <a:off x="174454" y="1514801"/>
            <a:ext cx="1018227" cy="584775"/>
          </a:xfrm>
          <a:prstGeom prst="rect">
            <a:avLst/>
          </a:prstGeom>
        </p:spPr>
        <p:txBody>
          <a:bodyPr wrap="none">
            <a:spAutoFit/>
          </a:bodyPr>
          <a:lstStyle/>
          <a:p>
            <a:r>
              <a:rPr lang="es-ES" sz="3200" b="1" dirty="0"/>
              <a:t>2014</a:t>
            </a:r>
            <a:endParaRPr lang="es-ES" sz="3200" dirty="0"/>
          </a:p>
        </p:txBody>
      </p:sp>
      <p:sp>
        <p:nvSpPr>
          <p:cNvPr id="7" name="1 Título"/>
          <p:cNvSpPr txBox="1">
            <a:spLocks/>
          </p:cNvSpPr>
          <p:nvPr/>
        </p:nvSpPr>
        <p:spPr>
          <a:xfrm>
            <a:off x="577880" y="0"/>
            <a:ext cx="8229600" cy="864096"/>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a:solidFill>
                  <a:srgbClr val="C00000"/>
                </a:solidFill>
              </a:rPr>
              <a:t>3</a:t>
            </a:r>
            <a:r>
              <a:rPr lang="es-ES" sz="3200" b="1" dirty="0" smtClean="0">
                <a:solidFill>
                  <a:srgbClr val="C00000"/>
                </a:solidFill>
              </a:rPr>
              <a:t>. Peso del sector sanitario privado en Baleares </a:t>
            </a:r>
            <a:endParaRPr lang="es-ES" sz="3200" b="1" dirty="0">
              <a:solidFill>
                <a:srgbClr val="C00000"/>
              </a:solidFill>
            </a:endParaRPr>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068215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7528" y="404664"/>
            <a:ext cx="8229600" cy="1143000"/>
          </a:xfrm>
        </p:spPr>
        <p:txBody>
          <a:bodyPr>
            <a:noAutofit/>
          </a:bodyPr>
          <a:lstStyle/>
          <a:p>
            <a:r>
              <a:rPr lang="es-ES" sz="2800" b="1" dirty="0" smtClean="0"/>
              <a:t>Baleares: Sector privado oferta el 34% de las camas hospitalarias</a:t>
            </a:r>
            <a:r>
              <a:rPr lang="es-ES" sz="2000" b="1" dirty="0" smtClean="0"/>
              <a:t/>
            </a:r>
            <a:br>
              <a:rPr lang="es-ES" sz="2000" b="1" dirty="0" smtClean="0"/>
            </a:br>
            <a:endParaRPr lang="es-ES" sz="2000" b="1" dirty="0"/>
          </a:p>
        </p:txBody>
      </p:sp>
      <p:sp>
        <p:nvSpPr>
          <p:cNvPr id="3" name="2 Marcador de contenido"/>
          <p:cNvSpPr>
            <a:spLocks noGrp="1"/>
          </p:cNvSpPr>
          <p:nvPr>
            <p:ph idx="1"/>
          </p:nvPr>
        </p:nvSpPr>
        <p:spPr/>
        <p:txBody>
          <a:bodyPr/>
          <a:lstStyle/>
          <a:p>
            <a:endParaRPr lang="es-E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00682"/>
            <a:ext cx="7925553" cy="448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51520" y="3658408"/>
            <a:ext cx="1018227" cy="584775"/>
          </a:xfrm>
          <a:prstGeom prst="rect">
            <a:avLst/>
          </a:prstGeom>
        </p:spPr>
        <p:txBody>
          <a:bodyPr wrap="none">
            <a:spAutoFit/>
          </a:bodyPr>
          <a:lstStyle/>
          <a:p>
            <a:r>
              <a:rPr lang="es-ES" sz="3200" b="1" dirty="0" smtClean="0"/>
              <a:t>2015</a:t>
            </a:r>
            <a:endParaRPr lang="es-ES" sz="3200" dirty="0"/>
          </a:p>
        </p:txBody>
      </p:sp>
      <p:sp>
        <p:nvSpPr>
          <p:cNvPr id="7" name="6 Rectángulo"/>
          <p:cNvSpPr/>
          <p:nvPr/>
        </p:nvSpPr>
        <p:spPr>
          <a:xfrm>
            <a:off x="539552" y="6354769"/>
            <a:ext cx="7743196" cy="307777"/>
          </a:xfrm>
          <a:prstGeom prst="rect">
            <a:avLst/>
          </a:prstGeom>
        </p:spPr>
        <p:txBody>
          <a:bodyPr wrap="square">
            <a:spAutoFit/>
          </a:bodyPr>
          <a:lstStyle/>
          <a:p>
            <a:r>
              <a:rPr lang="es-ES" sz="1400" dirty="0">
                <a:hlinkClick r:id="rId3"/>
              </a:rPr>
              <a:t>https://www.fundacionidis.com/wp-content/informes/informe_analisis_situac_idis2017_web2.pdf</a:t>
            </a:r>
            <a:r>
              <a:rPr lang="es-ES" sz="1400" dirty="0"/>
              <a:t> </a:t>
            </a:r>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160048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endParaRPr lang="es-ES" sz="2800" dirty="0"/>
          </a:p>
        </p:txBody>
      </p:sp>
      <p:sp>
        <p:nvSpPr>
          <p:cNvPr id="3" name="2 Marcador de contenido"/>
          <p:cNvSpPr>
            <a:spLocks noGrp="1"/>
          </p:cNvSpPr>
          <p:nvPr>
            <p:ph idx="1"/>
          </p:nvPr>
        </p:nvSpPr>
        <p:spPr>
          <a:xfrm>
            <a:off x="497428" y="1988840"/>
            <a:ext cx="8229600" cy="3989040"/>
          </a:xfrm>
          <a:solidFill>
            <a:schemeClr val="accent6">
              <a:lumMod val="20000"/>
              <a:lumOff val="80000"/>
            </a:schemeClr>
          </a:solidFill>
        </p:spPr>
        <p:txBody>
          <a:bodyPr>
            <a:normAutofit fontScale="70000" lnSpcReduction="20000"/>
          </a:bodyPr>
          <a:lstStyle/>
          <a:p>
            <a:pPr marL="0" indent="0">
              <a:buNone/>
            </a:pPr>
            <a:r>
              <a:rPr lang="es-ES" sz="2900" b="1" dirty="0"/>
              <a:t>MÁS SEGUROS PRIVADOS</a:t>
            </a:r>
            <a:r>
              <a:rPr lang="es-ES" sz="2900" dirty="0"/>
              <a:t>. </a:t>
            </a:r>
            <a:endParaRPr lang="es-ES" sz="2900" dirty="0" smtClean="0"/>
          </a:p>
          <a:p>
            <a:r>
              <a:rPr lang="es-ES" sz="2900" dirty="0" smtClean="0"/>
              <a:t>Balears </a:t>
            </a:r>
            <a:r>
              <a:rPr lang="es-ES" sz="2900" dirty="0"/>
              <a:t>es la </a:t>
            </a:r>
            <a:r>
              <a:rPr lang="es-ES" sz="2900" b="1" dirty="0"/>
              <a:t>segunda comunidad autónoma con más seguros de salud privados</a:t>
            </a:r>
            <a:r>
              <a:rPr lang="es-ES" sz="2900" dirty="0"/>
              <a:t>, ya que presenta una </a:t>
            </a:r>
            <a:r>
              <a:rPr lang="es-ES" sz="2900" b="1" dirty="0"/>
              <a:t>penetración del 29%, </a:t>
            </a:r>
            <a:r>
              <a:rPr lang="es-ES" sz="2900" dirty="0"/>
              <a:t>solo superada por Madrid (33%). La presencia del seguro privado de salud es similar en Catalunya (28%), y muy inferior en comunidades como Navarra (7%), Cantabria (7%), Extremadura (11%) o Murcia (11%). </a:t>
            </a:r>
            <a:endParaRPr lang="es-ES" sz="2900" dirty="0" smtClean="0"/>
          </a:p>
          <a:p>
            <a:r>
              <a:rPr lang="es-ES" sz="2900" dirty="0" smtClean="0"/>
              <a:t>El </a:t>
            </a:r>
            <a:r>
              <a:rPr lang="es-ES" sz="2900" dirty="0"/>
              <a:t>número de asegurados ascendió en 2015 a </a:t>
            </a:r>
            <a:r>
              <a:rPr lang="es-ES" sz="2900" b="1" dirty="0"/>
              <a:t>299.641 en Balears</a:t>
            </a:r>
            <a:r>
              <a:rPr lang="es-ES" sz="2900" dirty="0"/>
              <a:t>, lo que supone un incremento anual del 0,4% y un incremento del 15,4% respecto a 2012. En el conjunto de España el número de asegurados es de 9.690.000, un 4,9% más que en 2015, cuando eran 9.238.000 personas con seguro privado, y 1,1 millones más que en 2012, cuando fueron 8.701.000 asegurados. </a:t>
            </a:r>
            <a:endParaRPr lang="es-ES" sz="2900" dirty="0" smtClean="0"/>
          </a:p>
          <a:p>
            <a:r>
              <a:rPr lang="es-ES" sz="2900" dirty="0" smtClean="0"/>
              <a:t>Asimismo</a:t>
            </a:r>
            <a:r>
              <a:rPr lang="es-ES" sz="2900" dirty="0"/>
              <a:t>, la estimación del volumen de primas asciende a </a:t>
            </a:r>
            <a:r>
              <a:rPr lang="es-ES" sz="2900" b="1" dirty="0"/>
              <a:t>255 millones de euros en Balears en 2016 </a:t>
            </a:r>
            <a:r>
              <a:rPr lang="es-ES" sz="2900" dirty="0"/>
              <a:t>y 7.415 millones de euros a nivel español, lo que supone un </a:t>
            </a:r>
            <a:r>
              <a:rPr lang="es-ES" sz="2900" b="1" dirty="0"/>
              <a:t>incremento del 4,2% respecto al año 2015</a:t>
            </a:r>
            <a:r>
              <a:rPr lang="es-ES" dirty="0"/>
              <a:t>.</a:t>
            </a:r>
          </a:p>
          <a:p>
            <a:endParaRPr lang="es-ES" dirty="0"/>
          </a:p>
        </p:txBody>
      </p:sp>
      <p:sp>
        <p:nvSpPr>
          <p:cNvPr id="4" name="3 Rectángulo"/>
          <p:cNvSpPr/>
          <p:nvPr/>
        </p:nvSpPr>
        <p:spPr>
          <a:xfrm>
            <a:off x="497428" y="6309320"/>
            <a:ext cx="8640959" cy="261610"/>
          </a:xfrm>
          <a:prstGeom prst="rect">
            <a:avLst/>
          </a:prstGeom>
        </p:spPr>
        <p:txBody>
          <a:bodyPr wrap="square">
            <a:spAutoFit/>
          </a:bodyPr>
          <a:lstStyle/>
          <a:p>
            <a:r>
              <a:rPr lang="es-ES" sz="1100" dirty="0">
                <a:hlinkClick r:id="rId2"/>
              </a:rPr>
              <a:t>https://</a:t>
            </a:r>
            <a:r>
              <a:rPr lang="es-ES" sz="1100" dirty="0" smtClean="0">
                <a:hlinkClick r:id="rId2"/>
              </a:rPr>
              <a:t>ultimahora.es/noticias/economico/2017/04/18/261814/balears-segunda-comunidad-mayor-gasto-sanitario-privado.html#cxrecs_s</a:t>
            </a:r>
            <a:r>
              <a:rPr lang="es-ES" sz="1100" dirty="0" smtClean="0"/>
              <a:t> </a:t>
            </a:r>
            <a:endParaRPr lang="es-ES" sz="11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260648"/>
            <a:ext cx="2232421" cy="74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51520" y="1123317"/>
            <a:ext cx="1018227" cy="584775"/>
          </a:xfrm>
          <a:prstGeom prst="rect">
            <a:avLst/>
          </a:prstGeom>
        </p:spPr>
        <p:txBody>
          <a:bodyPr wrap="none">
            <a:spAutoFit/>
          </a:bodyPr>
          <a:lstStyle/>
          <a:p>
            <a:r>
              <a:rPr lang="es-ES" sz="3200" b="1" dirty="0" smtClean="0">
                <a:solidFill>
                  <a:prstClr val="black"/>
                </a:solidFill>
                <a:ea typeface="+mj-ea"/>
                <a:cs typeface="+mj-cs"/>
              </a:rPr>
              <a:t>2016</a:t>
            </a:r>
            <a:endParaRPr lang="es-ES" sz="2000" dirty="0"/>
          </a:p>
        </p:txBody>
      </p:sp>
      <p:sp>
        <p:nvSpPr>
          <p:cNvPr id="9" name="8 Rectángulo"/>
          <p:cNvSpPr/>
          <p:nvPr/>
        </p:nvSpPr>
        <p:spPr>
          <a:xfrm>
            <a:off x="2326000" y="3244334"/>
            <a:ext cx="4491999" cy="369332"/>
          </a:xfrm>
          <a:prstGeom prst="rect">
            <a:avLst/>
          </a:prstGeom>
        </p:spPr>
        <p:txBody>
          <a:bodyPr wrap="none">
            <a:spAutoFit/>
          </a:bodyPr>
          <a:lstStyle/>
          <a:p>
            <a:pPr algn="ctr"/>
            <a:r>
              <a:rPr lang="es-ES" b="1" dirty="0"/>
              <a:t>los conciertos con la sanidad privada en 2017</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09581"/>
            <a:ext cx="48101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669763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340768"/>
            <a:ext cx="8892480" cy="1224137"/>
          </a:xfrm>
          <a:solidFill>
            <a:schemeClr val="accent6">
              <a:lumMod val="20000"/>
              <a:lumOff val="80000"/>
            </a:schemeClr>
          </a:solidFill>
        </p:spPr>
        <p:txBody>
          <a:bodyPr>
            <a:normAutofit/>
          </a:bodyPr>
          <a:lstStyle/>
          <a:p>
            <a:pPr marL="0" indent="0" algn="ctr">
              <a:buNone/>
            </a:pPr>
            <a:r>
              <a:rPr lang="es-ES" b="1" dirty="0" smtClean="0">
                <a:solidFill>
                  <a:srgbClr val="C00000"/>
                </a:solidFill>
              </a:rPr>
              <a:t>4. </a:t>
            </a:r>
            <a:r>
              <a:rPr lang="es-ES" b="1" dirty="0">
                <a:solidFill>
                  <a:srgbClr val="C00000"/>
                </a:solidFill>
              </a:rPr>
              <a:t>L</a:t>
            </a:r>
            <a:r>
              <a:rPr lang="es-ES" b="1" dirty="0" smtClean="0">
                <a:solidFill>
                  <a:srgbClr val="C00000"/>
                </a:solidFill>
              </a:rPr>
              <a:t>os conciertos con la sanidad privada</a:t>
            </a:r>
          </a:p>
          <a:p>
            <a:pPr marL="0" indent="0" algn="ctr">
              <a:buNone/>
            </a:pPr>
            <a:r>
              <a:rPr lang="es-ES" sz="2000" b="1" dirty="0" smtClean="0">
                <a:solidFill>
                  <a:srgbClr val="C00000"/>
                </a:solidFill>
              </a:rPr>
              <a:t>( de lo público a lo privado)</a:t>
            </a:r>
          </a:p>
          <a:p>
            <a:pPr marL="0" indent="0" algn="ctr">
              <a:buNone/>
            </a:pPr>
            <a:endParaRPr lang="es-ES" b="1" dirty="0">
              <a:solidFill>
                <a:srgbClr val="C00000"/>
              </a:solidFill>
            </a:endParaRPr>
          </a:p>
        </p:txBody>
      </p:sp>
      <p:sp>
        <p:nvSpPr>
          <p:cNvPr id="4" name="3 Título"/>
          <p:cNvSpPr>
            <a:spLocks noGrp="1"/>
          </p:cNvSpPr>
          <p:nvPr>
            <p:ph type="title"/>
          </p:nvPr>
        </p:nvSpPr>
        <p:spPr/>
        <p:txBody>
          <a:bodyPr/>
          <a:lstStyle/>
          <a:p>
            <a:endParaRPr lang="es-ES" dirty="0"/>
          </a:p>
        </p:txBody>
      </p:sp>
      <p:sp>
        <p:nvSpPr>
          <p:cNvPr id="2" name="1 Rectángulo"/>
          <p:cNvSpPr/>
          <p:nvPr/>
        </p:nvSpPr>
        <p:spPr>
          <a:xfrm>
            <a:off x="959381" y="4221088"/>
            <a:ext cx="7182544" cy="646331"/>
          </a:xfrm>
          <a:prstGeom prst="rect">
            <a:avLst/>
          </a:prstGeom>
          <a:solidFill>
            <a:schemeClr val="accent6">
              <a:lumMod val="20000"/>
              <a:lumOff val="80000"/>
            </a:schemeClr>
          </a:solidFill>
        </p:spPr>
        <p:txBody>
          <a:bodyPr wrap="square">
            <a:spAutoFit/>
          </a:bodyPr>
          <a:lstStyle/>
          <a:p>
            <a:pPr algn="ctr"/>
            <a:r>
              <a:rPr lang="es-ES" b="1" dirty="0" smtClean="0"/>
              <a:t>Ver información detallada en el Dosier </a:t>
            </a:r>
            <a:r>
              <a:rPr lang="es-ES" b="1"/>
              <a:t>informativo </a:t>
            </a:r>
            <a:r>
              <a:rPr lang="es-ES" b="1" smtClean="0"/>
              <a:t>1 de la ADSPIB </a:t>
            </a:r>
            <a:r>
              <a:rPr lang="es-ES" dirty="0" smtClean="0"/>
              <a:t>(Datos </a:t>
            </a:r>
            <a:r>
              <a:rPr lang="es-ES" dirty="0"/>
              <a:t>básicos para la evaluación del Gasto Sanitario </a:t>
            </a:r>
            <a:r>
              <a:rPr lang="es-ES" dirty="0" smtClean="0"/>
              <a:t>Público en Baleares)</a:t>
            </a:r>
            <a:endParaRPr lang="es-ES" dirty="0"/>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56700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ES" sz="3100" b="1" dirty="0"/>
              <a:t>los conciertos con la sanidad </a:t>
            </a:r>
            <a:r>
              <a:rPr lang="es-ES" sz="3100" b="1" dirty="0" smtClean="0"/>
              <a:t>privada</a:t>
            </a:r>
            <a:r>
              <a:rPr lang="es-ES" dirty="0"/>
              <a:t/>
            </a:r>
            <a:br>
              <a:rPr lang="es-ES" dirty="0"/>
            </a:br>
            <a:endParaRPr lang="es-ES" dirty="0"/>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842" y="1656761"/>
            <a:ext cx="4124325" cy="4829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27" y="332656"/>
            <a:ext cx="2346762" cy="127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79712" y="3068960"/>
            <a:ext cx="31683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6516216" y="2350621"/>
            <a:ext cx="1788214" cy="1815882"/>
          </a:xfrm>
          <a:prstGeom prst="rect">
            <a:avLst/>
          </a:prstGeom>
          <a:solidFill>
            <a:schemeClr val="accent6">
              <a:lumMod val="20000"/>
              <a:lumOff val="80000"/>
            </a:schemeClr>
          </a:solidFill>
        </p:spPr>
        <p:txBody>
          <a:bodyPr wrap="square" rtlCol="0">
            <a:spAutoFit/>
          </a:bodyPr>
          <a:lstStyle/>
          <a:p>
            <a:r>
              <a:rPr lang="es-ES" sz="1600" dirty="0" smtClean="0"/>
              <a:t>% de GS público dedicado a contratación con centros privados en Baleares es el 2º más alto</a:t>
            </a:r>
          </a:p>
          <a:p>
            <a:r>
              <a:rPr lang="es-ES" sz="1600" dirty="0"/>
              <a:t>d</a:t>
            </a:r>
            <a:r>
              <a:rPr lang="es-ES" sz="1600" dirty="0" smtClean="0"/>
              <a:t>e las CCAA </a:t>
            </a:r>
            <a:endParaRPr lang="es-ES" sz="1600" dirty="0"/>
          </a:p>
        </p:txBody>
      </p:sp>
      <p:sp>
        <p:nvSpPr>
          <p:cNvPr id="6" name="5 Rectángulo"/>
          <p:cNvSpPr/>
          <p:nvPr/>
        </p:nvSpPr>
        <p:spPr>
          <a:xfrm>
            <a:off x="2309920" y="6596390"/>
            <a:ext cx="4572000" cy="261610"/>
          </a:xfrm>
          <a:prstGeom prst="rect">
            <a:avLst/>
          </a:prstGeom>
        </p:spPr>
        <p:txBody>
          <a:bodyPr>
            <a:spAutoFit/>
          </a:bodyPr>
          <a:lstStyle/>
          <a:p>
            <a:r>
              <a:rPr lang="es-ES" sz="1100" dirty="0">
                <a:hlinkClick r:id="rId4"/>
              </a:rPr>
              <a:t>http://</a:t>
            </a:r>
            <a:r>
              <a:rPr lang="es-ES" sz="1100" dirty="0" smtClean="0">
                <a:hlinkClick r:id="rId4"/>
              </a:rPr>
              <a:t>www.fadsp.org/documents/2017/PrivatizCCAA17.doc</a:t>
            </a:r>
            <a:r>
              <a:rPr lang="es-ES" sz="1100" dirty="0" smtClean="0"/>
              <a:t> </a:t>
            </a:r>
            <a:endParaRPr lang="es-ES" sz="1100" dirty="0"/>
          </a:p>
        </p:txBody>
      </p:sp>
      <p:sp>
        <p:nvSpPr>
          <p:cNvPr id="7" name="6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894375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260648"/>
            <a:ext cx="8229600" cy="1143000"/>
          </a:xfrm>
        </p:spPr>
        <p:txBody>
          <a:bodyPr>
            <a:noAutofit/>
          </a:bodyPr>
          <a:lstStyle/>
          <a:p>
            <a:r>
              <a:rPr lang="es-ES" sz="2800" b="1" dirty="0" smtClean="0"/>
              <a:t>Baleares: Evolución del Gasto sanitario público en conciertos 2009/2017</a:t>
            </a:r>
            <a:endParaRPr lang="es-ES" sz="2800" dirty="0"/>
          </a:p>
        </p:txBody>
      </p:sp>
      <p:graphicFrame>
        <p:nvGraphicFramePr>
          <p:cNvPr id="4" name="9 Gráfico"/>
          <p:cNvGraphicFramePr>
            <a:graphicFrameLocks noGrp="1"/>
          </p:cNvGraphicFramePr>
          <p:nvPr>
            <p:ph idx="1"/>
            <p:extLst>
              <p:ext uri="{D42A27DB-BD31-4B8C-83A1-F6EECF244321}">
                <p14:modId xmlns:p14="http://schemas.microsoft.com/office/powerpoint/2010/main" val="392246105"/>
              </p:ext>
            </p:extLst>
          </p:nvPr>
        </p:nvGraphicFramePr>
        <p:xfrm>
          <a:off x="467544" y="1628800"/>
          <a:ext cx="5915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6732240" y="1479337"/>
            <a:ext cx="2196244" cy="5078313"/>
          </a:xfrm>
          <a:prstGeom prst="rect">
            <a:avLst/>
          </a:prstGeom>
          <a:solidFill>
            <a:schemeClr val="accent3">
              <a:lumMod val="20000"/>
              <a:lumOff val="80000"/>
            </a:schemeClr>
          </a:solidFill>
        </p:spPr>
        <p:txBody>
          <a:bodyPr wrap="square" rtlCol="0">
            <a:spAutoFit/>
          </a:bodyPr>
          <a:lstStyle/>
          <a:p>
            <a:r>
              <a:rPr lang="es-ES" sz="1200" b="1" dirty="0"/>
              <a:t>Asistencia sanitaria con medios ajenos</a:t>
            </a:r>
          </a:p>
          <a:p>
            <a:endParaRPr lang="es-ES" sz="1200" dirty="0" smtClean="0"/>
          </a:p>
          <a:p>
            <a:r>
              <a:rPr lang="es-ES" sz="1200" dirty="0"/>
              <a:t>El </a:t>
            </a:r>
            <a:r>
              <a:rPr lang="es-ES" sz="1200" dirty="0" smtClean="0"/>
              <a:t>Gs </a:t>
            </a:r>
            <a:r>
              <a:rPr lang="es-ES" sz="1200" dirty="0"/>
              <a:t>público dedicado a conciertos  ha pasado de 65,5 </a:t>
            </a:r>
            <a:r>
              <a:rPr lang="es-ES" sz="1200" dirty="0" err="1"/>
              <a:t>mill</a:t>
            </a:r>
            <a:r>
              <a:rPr lang="es-ES" sz="1200" dirty="0"/>
              <a:t> de € en 2009 a 161,4 </a:t>
            </a:r>
            <a:r>
              <a:rPr lang="es-ES" sz="1200" dirty="0" err="1"/>
              <a:t>mill</a:t>
            </a:r>
            <a:r>
              <a:rPr lang="es-ES" sz="1200" dirty="0"/>
              <a:t> </a:t>
            </a:r>
            <a:r>
              <a:rPr lang="es-ES" sz="1200" dirty="0" smtClean="0"/>
              <a:t> de </a:t>
            </a:r>
            <a:r>
              <a:rPr lang="es-ES" sz="1200" dirty="0"/>
              <a:t>€ en </a:t>
            </a:r>
            <a:r>
              <a:rPr lang="es-ES" sz="1200" dirty="0" smtClean="0"/>
              <a:t>2017</a:t>
            </a:r>
          </a:p>
          <a:p>
            <a:endParaRPr lang="es-ES" sz="1200" dirty="0"/>
          </a:p>
          <a:p>
            <a:r>
              <a:rPr lang="es-ES" sz="1200" dirty="0" smtClean="0"/>
              <a:t>El Gs </a:t>
            </a:r>
            <a:r>
              <a:rPr lang="es-ES" sz="1200" dirty="0"/>
              <a:t>público dedicado a conciertos </a:t>
            </a:r>
            <a:r>
              <a:rPr lang="es-ES" sz="1200" dirty="0" smtClean="0"/>
              <a:t> por </a:t>
            </a:r>
            <a:r>
              <a:rPr lang="es-ES" sz="1200" dirty="0" err="1" smtClean="0"/>
              <a:t>tantp</a:t>
            </a:r>
            <a:r>
              <a:rPr lang="es-ES" sz="1200" dirty="0" smtClean="0"/>
              <a:t>  se </a:t>
            </a:r>
            <a:r>
              <a:rPr lang="es-ES" sz="1200" dirty="0"/>
              <a:t>ha </a:t>
            </a:r>
            <a:r>
              <a:rPr lang="es-ES" sz="1200" b="1" dirty="0"/>
              <a:t>multiplicado por 1,5 </a:t>
            </a:r>
            <a:r>
              <a:rPr lang="es-ES" sz="1200" dirty="0"/>
              <a:t> </a:t>
            </a:r>
            <a:r>
              <a:rPr lang="es-ES" sz="1200" dirty="0" smtClean="0"/>
              <a:t>(146%) entre  </a:t>
            </a:r>
            <a:r>
              <a:rPr lang="es-ES" sz="1200" dirty="0"/>
              <a:t>2009 y </a:t>
            </a:r>
            <a:r>
              <a:rPr lang="es-ES" sz="1200" dirty="0" smtClean="0"/>
              <a:t>2017 .</a:t>
            </a:r>
          </a:p>
          <a:p>
            <a:endParaRPr lang="es-ES" sz="1200" dirty="0"/>
          </a:p>
          <a:p>
            <a:r>
              <a:rPr lang="es-ES" sz="1200" dirty="0"/>
              <a:t>Pendiente determinar % destinados a </a:t>
            </a:r>
            <a:r>
              <a:rPr lang="es-ES" sz="1200" dirty="0" smtClean="0"/>
              <a:t>concesiones y pagos </a:t>
            </a:r>
            <a:r>
              <a:rPr lang="es-ES" sz="1200" dirty="0"/>
              <a:t>de los cánones asociados, de HUSE (a partir del </a:t>
            </a:r>
            <a:r>
              <a:rPr lang="es-ES" sz="1200" dirty="0" smtClean="0"/>
              <a:t>2010), </a:t>
            </a:r>
            <a:r>
              <a:rPr lang="es-ES" sz="1200" dirty="0"/>
              <a:t>CAN MISSES (a partir </a:t>
            </a:r>
            <a:r>
              <a:rPr lang="es-ES" sz="1200" dirty="0" smtClean="0"/>
              <a:t>de </a:t>
            </a:r>
            <a:r>
              <a:rPr lang="es-ES" sz="1200" dirty="0"/>
              <a:t>2014) y los CENTROS DE SALUD (</a:t>
            </a:r>
            <a:r>
              <a:rPr lang="es-ES" sz="1200" dirty="0" smtClean="0"/>
              <a:t>desde 2011</a:t>
            </a:r>
            <a:r>
              <a:rPr lang="es-ES" sz="1200" dirty="0"/>
              <a:t>). </a:t>
            </a:r>
            <a:endParaRPr lang="es-ES" sz="1200" dirty="0" smtClean="0"/>
          </a:p>
          <a:p>
            <a:endParaRPr lang="es-ES" sz="1200" dirty="0"/>
          </a:p>
          <a:p>
            <a:r>
              <a:rPr lang="es-ES" sz="1200" dirty="0" smtClean="0"/>
              <a:t>Fuentes de datos:</a:t>
            </a:r>
          </a:p>
          <a:p>
            <a:r>
              <a:rPr lang="es-ES" sz="1200" dirty="0" smtClean="0"/>
              <a:t>-EGSP consolidado Ministerios: Años 2009 a 2015</a:t>
            </a:r>
          </a:p>
          <a:p>
            <a:r>
              <a:rPr lang="es-ES" sz="1200" dirty="0" smtClean="0"/>
              <a:t>-Presupuestos  IB: Años 2016  y 2017</a:t>
            </a:r>
            <a:endParaRPr lang="es-ES" sz="1200" dirty="0"/>
          </a:p>
        </p:txBody>
      </p:sp>
      <p:sp>
        <p:nvSpPr>
          <p:cNvPr id="7" name="6 Rectángulo"/>
          <p:cNvSpPr/>
          <p:nvPr/>
        </p:nvSpPr>
        <p:spPr>
          <a:xfrm>
            <a:off x="251520" y="6221631"/>
            <a:ext cx="7950764" cy="461665"/>
          </a:xfrm>
          <a:prstGeom prst="rect">
            <a:avLst/>
          </a:prstGeom>
        </p:spPr>
        <p:txBody>
          <a:bodyPr wrap="square">
            <a:spAutoFit/>
          </a:bodyPr>
          <a:lstStyle/>
          <a:p>
            <a:endParaRPr lang="es-ES" sz="1200" dirty="0" smtClean="0">
              <a:hlinkClick r:id=""/>
            </a:endParaRPr>
          </a:p>
          <a:p>
            <a:r>
              <a:rPr lang="es-ES" sz="1200" dirty="0" smtClean="0">
                <a:hlinkClick r:id=""/>
              </a:rPr>
              <a:t>http</a:t>
            </a:r>
            <a:r>
              <a:rPr lang="es-ES" sz="1200" dirty="0">
                <a:hlinkClick r:id="rId3"/>
              </a:rPr>
              <a:t>://</a:t>
            </a:r>
            <a:r>
              <a:rPr lang="es-ES" sz="1200" dirty="0" smtClean="0">
                <a:hlinkClick r:id="rId3"/>
              </a:rPr>
              <a:t>msssi.gob.es/estadEstudios/estadisticas/sisInfSanSNS/pdf/egspGastoReal.pdf</a:t>
            </a:r>
            <a:r>
              <a:rPr lang="es-ES" sz="1200" dirty="0" smtClean="0"/>
              <a:t> </a:t>
            </a:r>
            <a:endParaRPr lang="es-ES" sz="1200" dirty="0"/>
          </a:p>
        </p:txBody>
      </p:sp>
      <p:sp>
        <p:nvSpPr>
          <p:cNvPr id="8" name="7 Rectángulo"/>
          <p:cNvSpPr/>
          <p:nvPr/>
        </p:nvSpPr>
        <p:spPr>
          <a:xfrm>
            <a:off x="1547664" y="1603789"/>
            <a:ext cx="1380506" cy="307777"/>
          </a:xfrm>
          <a:prstGeom prst="rect">
            <a:avLst/>
          </a:prstGeom>
          <a:solidFill>
            <a:srgbClr val="FFFFCC"/>
          </a:solidFill>
        </p:spPr>
        <p:txBody>
          <a:bodyPr wrap="none">
            <a:spAutoFit/>
          </a:bodyPr>
          <a:lstStyle/>
          <a:p>
            <a:r>
              <a:rPr lang="es-ES" sz="1400" dirty="0"/>
              <a:t>En m</a:t>
            </a:r>
            <a:r>
              <a:rPr lang="es-ES" sz="1400" dirty="0" smtClean="0"/>
              <a:t>illones </a:t>
            </a:r>
            <a:r>
              <a:rPr lang="es-ES" sz="1400" dirty="0"/>
              <a:t>de €</a:t>
            </a:r>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08550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2" y="903894"/>
            <a:ext cx="7551739" cy="480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591455"/>
            <a:ext cx="7184286" cy="126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528" y="188640"/>
            <a:ext cx="8712968" cy="738664"/>
          </a:xfrm>
          <a:prstGeom prst="rect">
            <a:avLst/>
          </a:prstGeom>
        </p:spPr>
        <p:txBody>
          <a:bodyPr wrap="square">
            <a:spAutoFit/>
          </a:bodyPr>
          <a:lstStyle/>
          <a:p>
            <a:pPr algn="ctr"/>
            <a:r>
              <a:rPr lang="es-ES" sz="2400" b="1" dirty="0" smtClean="0"/>
              <a:t>Baleares: </a:t>
            </a:r>
            <a:r>
              <a:rPr lang="es-ES" sz="2400" b="1" dirty="0"/>
              <a:t>Evolución del Gasto sanitario público en </a:t>
            </a:r>
            <a:r>
              <a:rPr lang="es-ES" sz="2400" b="1" dirty="0" smtClean="0"/>
              <a:t>conciertos</a:t>
            </a:r>
          </a:p>
          <a:p>
            <a:pPr algn="ctr"/>
            <a:r>
              <a:rPr lang="es-ES" b="1" dirty="0" smtClean="0"/>
              <a:t>2017: Presupuesto de 161,4 </a:t>
            </a:r>
            <a:r>
              <a:rPr lang="es-ES" b="1" dirty="0" err="1" smtClean="0"/>
              <a:t>mill</a:t>
            </a:r>
            <a:r>
              <a:rPr lang="es-ES" b="1" dirty="0" smtClean="0"/>
              <a:t> €</a:t>
            </a:r>
            <a:endParaRPr lang="es-ES" dirty="0"/>
          </a:p>
        </p:txBody>
      </p:sp>
      <p:sp>
        <p:nvSpPr>
          <p:cNvPr id="7" name="6 CuadroTexto"/>
          <p:cNvSpPr txBox="1"/>
          <p:nvPr/>
        </p:nvSpPr>
        <p:spPr>
          <a:xfrm>
            <a:off x="126720" y="509944"/>
            <a:ext cx="1120820" cy="646331"/>
          </a:xfrm>
          <a:prstGeom prst="rect">
            <a:avLst/>
          </a:prstGeom>
          <a:noFill/>
        </p:spPr>
        <p:txBody>
          <a:bodyPr wrap="none" rtlCol="0">
            <a:spAutoFit/>
          </a:bodyPr>
          <a:lstStyle/>
          <a:p>
            <a:r>
              <a:rPr lang="es-ES" sz="3600" b="1" dirty="0" smtClean="0"/>
              <a:t>2017</a:t>
            </a:r>
            <a:endParaRPr lang="es-ES" sz="3600" b="1" dirty="0"/>
          </a:p>
        </p:txBody>
      </p:sp>
      <p:sp>
        <p:nvSpPr>
          <p:cNvPr id="9" name="8 Rectángulo"/>
          <p:cNvSpPr/>
          <p:nvPr/>
        </p:nvSpPr>
        <p:spPr>
          <a:xfrm>
            <a:off x="539552" y="6354769"/>
            <a:ext cx="7743196" cy="307777"/>
          </a:xfrm>
          <a:prstGeom prst="rect">
            <a:avLst/>
          </a:prstGeom>
        </p:spPr>
        <p:txBody>
          <a:bodyPr wrap="square">
            <a:spAutoFit/>
          </a:bodyPr>
          <a:lstStyle/>
          <a:p>
            <a:r>
              <a:rPr lang="es-ES" sz="1400" dirty="0">
                <a:hlinkClick r:id="rId4"/>
              </a:rPr>
              <a:t>https://www.fundacionidis.com/wp-content/informes/informe_analisis_situac_idis2017_web2.pdf</a:t>
            </a:r>
            <a:r>
              <a:rPr lang="es-ES" sz="1400" dirty="0"/>
              <a:t> </a:t>
            </a:r>
          </a:p>
        </p:txBody>
      </p:sp>
      <p:sp>
        <p:nvSpPr>
          <p:cNvPr id="2" name="1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882306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1073" y="1772816"/>
            <a:ext cx="8229600" cy="4392488"/>
          </a:xfrm>
          <a:solidFill>
            <a:schemeClr val="accent6">
              <a:lumMod val="20000"/>
              <a:lumOff val="80000"/>
            </a:schemeClr>
          </a:solidFill>
        </p:spPr>
        <p:txBody>
          <a:bodyPr>
            <a:normAutofit fontScale="47500" lnSpcReduction="20000"/>
          </a:bodyPr>
          <a:lstStyle/>
          <a:p>
            <a:pPr marL="457200" lvl="1" indent="0">
              <a:buNone/>
            </a:pPr>
            <a:r>
              <a:rPr lang="es-ES" sz="4500" b="1" dirty="0"/>
              <a:t>Baleares: </a:t>
            </a:r>
            <a:r>
              <a:rPr lang="es-ES" sz="4500" b="1" dirty="0" smtClean="0"/>
              <a:t>GS público en conciertos</a:t>
            </a:r>
            <a:r>
              <a:rPr lang="es-ES" sz="4500" b="1" dirty="0"/>
              <a:t/>
            </a:r>
            <a:br>
              <a:rPr lang="es-ES" sz="4500" b="1" dirty="0"/>
            </a:br>
            <a:r>
              <a:rPr lang="es-ES" sz="4500" b="1" dirty="0" smtClean="0"/>
              <a:t>En 2017, presupuesto </a:t>
            </a:r>
            <a:r>
              <a:rPr lang="es-ES" sz="4500" b="1" dirty="0"/>
              <a:t>de </a:t>
            </a:r>
            <a:r>
              <a:rPr lang="es-ES" sz="4500" b="1" dirty="0" smtClean="0"/>
              <a:t>161,4 </a:t>
            </a:r>
            <a:r>
              <a:rPr lang="es-ES" sz="4500" b="1" dirty="0" err="1"/>
              <a:t>mill</a:t>
            </a:r>
            <a:r>
              <a:rPr lang="es-ES" sz="4500" b="1" dirty="0"/>
              <a:t> € </a:t>
            </a:r>
            <a:r>
              <a:rPr lang="es-ES" sz="4500" b="1" dirty="0" smtClean="0"/>
              <a:t>para asistencia sanitaria  por medios ajenos: </a:t>
            </a:r>
          </a:p>
          <a:p>
            <a:pPr marL="457200" lvl="1" indent="0">
              <a:buNone/>
            </a:pPr>
            <a:endParaRPr lang="es-ES" sz="2100" dirty="0" smtClean="0"/>
          </a:p>
          <a:p>
            <a:pPr marL="457200" lvl="1" indent="0">
              <a:buNone/>
            </a:pPr>
            <a:r>
              <a:rPr lang="es-ES" sz="2900" dirty="0" smtClean="0"/>
              <a:t>La </a:t>
            </a:r>
            <a:r>
              <a:rPr lang="es-ES" sz="2900" dirty="0"/>
              <a:t>mayoría del presupuesto público para provisión del servicio privada se destinan a instituciones de atención especializada, transporte sanitario y otros servicios. En concreto, para este año </a:t>
            </a:r>
            <a:r>
              <a:rPr lang="es-ES" sz="2900" dirty="0" smtClean="0"/>
              <a:t>:</a:t>
            </a:r>
            <a:endParaRPr lang="es-ES" sz="2900" dirty="0"/>
          </a:p>
          <a:p>
            <a:pPr marL="457200" lvl="1" indent="0">
              <a:buNone/>
            </a:pPr>
            <a:endParaRPr lang="es-ES" sz="3400" b="1" dirty="0"/>
          </a:p>
          <a:p>
            <a:pPr lvl="1"/>
            <a:r>
              <a:rPr lang="es-ES" b="1" dirty="0" smtClean="0"/>
              <a:t>33 </a:t>
            </a:r>
            <a:r>
              <a:rPr lang="es-ES" b="1" dirty="0" err="1"/>
              <a:t>mill</a:t>
            </a:r>
            <a:r>
              <a:rPr lang="es-ES" b="1" dirty="0"/>
              <a:t> de </a:t>
            </a:r>
            <a:r>
              <a:rPr lang="es-ES" b="1" dirty="0" smtClean="0"/>
              <a:t>€</a:t>
            </a:r>
            <a:r>
              <a:rPr lang="es-ES" b="1" dirty="0"/>
              <a:t> </a:t>
            </a:r>
            <a:r>
              <a:rPr lang="es-ES" dirty="0" smtClean="0"/>
              <a:t>(20,4</a:t>
            </a:r>
            <a:r>
              <a:rPr lang="es-ES" dirty="0"/>
              <a:t>% del </a:t>
            </a:r>
            <a:r>
              <a:rPr lang="es-ES" dirty="0" smtClean="0"/>
              <a:t>presupuesto) </a:t>
            </a:r>
            <a:r>
              <a:rPr lang="es-ES" dirty="0"/>
              <a:t>para conciertos irá a </a:t>
            </a:r>
            <a:r>
              <a:rPr lang="es-ES" dirty="0">
                <a:solidFill>
                  <a:srgbClr val="C00000"/>
                </a:solidFill>
              </a:rPr>
              <a:t>instituciones de atención especializada</a:t>
            </a:r>
            <a:r>
              <a:rPr lang="es-ES" dirty="0" smtClean="0"/>
              <a:t>,</a:t>
            </a:r>
          </a:p>
          <a:p>
            <a:pPr lvl="1"/>
            <a:r>
              <a:rPr lang="es-ES" b="1" dirty="0" smtClean="0"/>
              <a:t>8 </a:t>
            </a:r>
            <a:r>
              <a:rPr lang="es-ES" b="1" dirty="0" err="1" smtClean="0"/>
              <a:t>mill</a:t>
            </a:r>
            <a:r>
              <a:rPr lang="es-ES" b="1" dirty="0" smtClean="0"/>
              <a:t> de € </a:t>
            </a:r>
            <a:r>
              <a:rPr lang="es-ES" dirty="0" smtClean="0"/>
              <a:t>en </a:t>
            </a:r>
            <a:r>
              <a:rPr lang="es-ES" dirty="0"/>
              <a:t>programas de </a:t>
            </a:r>
            <a:r>
              <a:rPr lang="es-ES" dirty="0">
                <a:solidFill>
                  <a:srgbClr val="C00000"/>
                </a:solidFill>
              </a:rPr>
              <a:t>hemodiálisis</a:t>
            </a:r>
            <a:r>
              <a:rPr lang="es-ES" dirty="0"/>
              <a:t> </a:t>
            </a:r>
            <a:r>
              <a:rPr lang="es-ES" dirty="0" smtClean="0"/>
              <a:t>, </a:t>
            </a:r>
            <a:r>
              <a:rPr lang="es-ES" dirty="0"/>
              <a:t>lo que equivale al 4,9% de todo el presupuesto; </a:t>
            </a:r>
            <a:endParaRPr lang="es-ES" dirty="0" smtClean="0"/>
          </a:p>
          <a:p>
            <a:pPr lvl="1"/>
            <a:r>
              <a:rPr lang="es-ES" b="1" dirty="0" smtClean="0"/>
              <a:t>5,4 </a:t>
            </a:r>
            <a:r>
              <a:rPr lang="es-ES" b="1" dirty="0" err="1" smtClean="0"/>
              <a:t>mill</a:t>
            </a:r>
            <a:r>
              <a:rPr lang="es-ES" b="1" dirty="0" smtClean="0"/>
              <a:t> de € </a:t>
            </a:r>
            <a:r>
              <a:rPr lang="es-ES" dirty="0" smtClean="0"/>
              <a:t>(3,4 %) </a:t>
            </a:r>
            <a:r>
              <a:rPr lang="es-ES" dirty="0"/>
              <a:t>se dedicarán a </a:t>
            </a:r>
            <a:r>
              <a:rPr lang="es-ES" dirty="0">
                <a:solidFill>
                  <a:srgbClr val="C00000"/>
                </a:solidFill>
              </a:rPr>
              <a:t>servicios de diagnóstico, tratamiento y terapias diversas </a:t>
            </a:r>
            <a:r>
              <a:rPr lang="es-ES" dirty="0"/>
              <a:t>como </a:t>
            </a:r>
            <a:r>
              <a:rPr lang="es-ES" dirty="0" err="1"/>
              <a:t>Medisub</a:t>
            </a:r>
            <a:r>
              <a:rPr lang="es-ES" dirty="0"/>
              <a:t> (terapia hiperbárica), terapias respiratorias, concertaciones para resonancia nuclear magnética y diagnóstico por imagen, oxigenoterapia y </a:t>
            </a:r>
            <a:r>
              <a:rPr lang="es-ES" dirty="0" smtClean="0"/>
              <a:t>aerosol terapia</a:t>
            </a:r>
            <a:r>
              <a:rPr lang="es-ES" dirty="0"/>
              <a:t>; </a:t>
            </a:r>
            <a:endParaRPr lang="es-ES" dirty="0" smtClean="0"/>
          </a:p>
          <a:p>
            <a:pPr lvl="1"/>
            <a:r>
              <a:rPr lang="es-ES" b="1" dirty="0" smtClean="0"/>
              <a:t>27,9 </a:t>
            </a:r>
            <a:r>
              <a:rPr lang="es-ES" b="1" dirty="0" err="1" smtClean="0"/>
              <a:t>mill</a:t>
            </a:r>
            <a:r>
              <a:rPr lang="es-ES" b="1" dirty="0" smtClean="0"/>
              <a:t> </a:t>
            </a:r>
            <a:r>
              <a:rPr lang="es-ES" dirty="0" smtClean="0"/>
              <a:t>de € (17,2%) </a:t>
            </a:r>
            <a:r>
              <a:rPr lang="es-ES" dirty="0"/>
              <a:t>al </a:t>
            </a:r>
            <a:r>
              <a:rPr lang="es-ES" dirty="0">
                <a:solidFill>
                  <a:srgbClr val="C00000"/>
                </a:solidFill>
              </a:rPr>
              <a:t>transporte sanitario </a:t>
            </a:r>
            <a:r>
              <a:rPr lang="es-ES" dirty="0" smtClean="0"/>
              <a:t>terrestre y aéreo</a:t>
            </a:r>
          </a:p>
          <a:p>
            <a:pPr lvl="1"/>
            <a:r>
              <a:rPr lang="es-ES" b="1" dirty="0" smtClean="0"/>
              <a:t>1 </a:t>
            </a:r>
            <a:r>
              <a:rPr lang="es-ES" b="1" dirty="0" err="1" smtClean="0"/>
              <a:t>mill</a:t>
            </a:r>
            <a:r>
              <a:rPr lang="es-ES" b="1" dirty="0" smtClean="0"/>
              <a:t> </a:t>
            </a:r>
            <a:r>
              <a:rPr lang="es-ES" dirty="0" smtClean="0"/>
              <a:t>de € a </a:t>
            </a:r>
            <a:r>
              <a:rPr lang="es-ES" dirty="0"/>
              <a:t>servicios concertados con el programa de atención dental infantil, el 0,6% del total; </a:t>
            </a:r>
            <a:endParaRPr lang="es-ES" dirty="0" smtClean="0"/>
          </a:p>
          <a:p>
            <a:pPr lvl="1"/>
            <a:r>
              <a:rPr lang="es-ES" b="1" dirty="0" smtClean="0"/>
              <a:t>86 </a:t>
            </a:r>
            <a:r>
              <a:rPr lang="es-ES" b="1" dirty="0" err="1" smtClean="0"/>
              <a:t>mill</a:t>
            </a:r>
            <a:r>
              <a:rPr lang="es-ES" b="1" dirty="0" smtClean="0"/>
              <a:t> </a:t>
            </a:r>
            <a:r>
              <a:rPr lang="es-ES" dirty="0" smtClean="0"/>
              <a:t>de  € (53 %) se </a:t>
            </a:r>
            <a:r>
              <a:rPr lang="es-ES" dirty="0"/>
              <a:t>dedican a </a:t>
            </a:r>
            <a:r>
              <a:rPr lang="es-ES" dirty="0">
                <a:solidFill>
                  <a:srgbClr val="C00000"/>
                </a:solidFill>
              </a:rPr>
              <a:t>otros servicios de asistencia </a:t>
            </a:r>
            <a:r>
              <a:rPr lang="es-ES" dirty="0" smtClean="0">
                <a:solidFill>
                  <a:srgbClr val="C00000"/>
                </a:solidFill>
              </a:rPr>
              <a:t>sanitaria</a:t>
            </a:r>
            <a:r>
              <a:rPr lang="es-ES" dirty="0" smtClean="0"/>
              <a:t>, </a:t>
            </a:r>
            <a:r>
              <a:rPr lang="es-ES" dirty="0"/>
              <a:t>sin </a:t>
            </a:r>
            <a:r>
              <a:rPr lang="es-ES" dirty="0" smtClean="0"/>
              <a:t>especificar (duda se  si se incluyen aquí o no, los pagos de cánones alas  </a:t>
            </a:r>
            <a:r>
              <a:rPr lang="es-ES" dirty="0" err="1" smtClean="0"/>
              <a:t>consesionarias</a:t>
            </a:r>
            <a:r>
              <a:rPr lang="es-ES" dirty="0" smtClean="0"/>
              <a:t>)</a:t>
            </a:r>
          </a:p>
          <a:p>
            <a:pPr lvl="1"/>
            <a:endParaRPr lang="es-ES" dirty="0" smtClean="0"/>
          </a:p>
          <a:p>
            <a:pPr marL="457200" lvl="1" indent="0">
              <a:buNone/>
            </a:pPr>
            <a:r>
              <a:rPr lang="es-ES" dirty="0" smtClean="0"/>
              <a:t>Con </a:t>
            </a:r>
            <a:r>
              <a:rPr lang="es-ES" dirty="0"/>
              <a:t>respecto a los conciertos y </a:t>
            </a:r>
            <a:r>
              <a:rPr lang="es-ES" dirty="0" smtClean="0"/>
              <a:t>concesiones, </a:t>
            </a:r>
            <a:r>
              <a:rPr lang="es-ES" dirty="0"/>
              <a:t>el gasto no ha parado de crecer.  </a:t>
            </a:r>
            <a:r>
              <a:rPr lang="es-ES" dirty="0" smtClean="0"/>
              <a:t>En </a:t>
            </a:r>
            <a:r>
              <a:rPr lang="es-ES" dirty="0"/>
              <a:t>el caso de los conciertos, por la supuesta eficiencia de los </a:t>
            </a:r>
            <a:r>
              <a:rPr lang="es-ES" dirty="0" smtClean="0"/>
              <a:t>mismos, aunque el </a:t>
            </a:r>
            <a:r>
              <a:rPr lang="es-ES" dirty="0"/>
              <a:t>incrementar el gasto en un concierto no supone un reflejo en la reducción del </a:t>
            </a:r>
            <a:r>
              <a:rPr lang="es-ES" dirty="0" smtClean="0"/>
              <a:t>gastos asistenciales , </a:t>
            </a:r>
            <a:r>
              <a:rPr lang="es-ES" dirty="0"/>
              <a:t>sino que es un gasto añadido </a:t>
            </a:r>
            <a:r>
              <a:rPr lang="es-ES" dirty="0" smtClean="0"/>
              <a:t>adicional.</a:t>
            </a:r>
            <a:endParaRPr lang="es-ES" dirty="0"/>
          </a:p>
          <a:p>
            <a:pPr lvl="1"/>
            <a:endParaRPr lang="es-ES" dirty="0" smtClean="0"/>
          </a:p>
          <a:p>
            <a:pPr lvl="1"/>
            <a:endParaRPr lang="es-ES" dirty="0"/>
          </a:p>
          <a:p>
            <a:pPr lvl="1"/>
            <a:endParaRPr lang="es-ES" dirty="0"/>
          </a:p>
          <a:p>
            <a:pPr marL="0" indent="0">
              <a:buNone/>
            </a:pPr>
            <a:endParaRPr lang="es-ES" dirty="0"/>
          </a:p>
        </p:txBody>
      </p:sp>
      <p:sp>
        <p:nvSpPr>
          <p:cNvPr id="4" name="3 Rectángulo"/>
          <p:cNvSpPr/>
          <p:nvPr/>
        </p:nvSpPr>
        <p:spPr>
          <a:xfrm>
            <a:off x="497428" y="6309320"/>
            <a:ext cx="8640959" cy="261610"/>
          </a:xfrm>
          <a:prstGeom prst="rect">
            <a:avLst/>
          </a:prstGeom>
        </p:spPr>
        <p:txBody>
          <a:bodyPr wrap="square">
            <a:spAutoFit/>
          </a:bodyPr>
          <a:lstStyle/>
          <a:p>
            <a:r>
              <a:rPr lang="es-ES" sz="1100" dirty="0">
                <a:hlinkClick r:id="rId2"/>
              </a:rPr>
              <a:t>https://</a:t>
            </a:r>
            <a:r>
              <a:rPr lang="es-ES" sz="1100" dirty="0" smtClean="0">
                <a:hlinkClick r:id="rId2"/>
              </a:rPr>
              <a:t>ultimahora.es/noticias/economico/2017/04/18/261814/balears-segunda-comunidad-mayor-gasto-sanitario-privado.html#cxrecs_s</a:t>
            </a:r>
            <a:r>
              <a:rPr lang="es-ES" sz="1100" dirty="0" smtClean="0"/>
              <a:t> </a:t>
            </a:r>
            <a:endParaRPr lang="es-ES" sz="1100" dirty="0"/>
          </a:p>
        </p:txBody>
      </p:sp>
      <p:sp>
        <p:nvSpPr>
          <p:cNvPr id="5" name="4 Título"/>
          <p:cNvSpPr>
            <a:spLocks noGrp="1"/>
          </p:cNvSpPr>
          <p:nvPr>
            <p:ph type="title"/>
          </p:nvPr>
        </p:nvSpPr>
        <p:spPr/>
        <p:txBody>
          <a:bodyPr/>
          <a:lstStyle/>
          <a:p>
            <a:endParaRPr lang="es-E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260648"/>
            <a:ext cx="2232421" cy="74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609600" y="427038"/>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3100" b="1" smtClean="0"/>
              <a:t>los conciertos con la sanidad privada</a:t>
            </a:r>
            <a:r>
              <a:rPr lang="es-ES" smtClean="0"/>
              <a:t/>
            </a:r>
            <a:br>
              <a:rPr lang="es-ES" smtClean="0"/>
            </a:br>
            <a:endParaRPr lang="es-ES" dirty="0"/>
          </a:p>
        </p:txBody>
      </p:sp>
      <p:sp>
        <p:nvSpPr>
          <p:cNvPr id="8" name="7 CuadroTexto"/>
          <p:cNvSpPr txBox="1"/>
          <p:nvPr/>
        </p:nvSpPr>
        <p:spPr>
          <a:xfrm>
            <a:off x="198438" y="1007049"/>
            <a:ext cx="1120820" cy="646331"/>
          </a:xfrm>
          <a:prstGeom prst="rect">
            <a:avLst/>
          </a:prstGeom>
          <a:noFill/>
        </p:spPr>
        <p:txBody>
          <a:bodyPr wrap="none" rtlCol="0">
            <a:spAutoFit/>
          </a:bodyPr>
          <a:lstStyle/>
          <a:p>
            <a:r>
              <a:rPr lang="es-ES" sz="3600" b="1" dirty="0" smtClean="0"/>
              <a:t>2017</a:t>
            </a:r>
            <a:endParaRPr lang="es-ES" sz="3600" b="1" dirty="0"/>
          </a:p>
        </p:txBody>
      </p:sp>
      <p:sp>
        <p:nvSpPr>
          <p:cNvPr id="2" name="1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603667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69251" y="692696"/>
            <a:ext cx="4330824" cy="1143000"/>
          </a:xfrm>
        </p:spPr>
        <p:txBody>
          <a:bodyPr>
            <a:noAutofit/>
          </a:bodyPr>
          <a:lstStyle/>
          <a:p>
            <a:r>
              <a:rPr lang="es-ES" sz="1800" dirty="0" smtClean="0">
                <a:effectLst>
                  <a:outerShdw blurRad="38100" dist="38100" dir="2700000" algn="tl">
                    <a:srgbClr val="000000">
                      <a:alpha val="43137"/>
                    </a:srgbClr>
                  </a:outerShdw>
                </a:effectLst>
              </a:rPr>
              <a:t>Baleares:</a:t>
            </a:r>
            <a:br>
              <a:rPr lang="es-ES" sz="1800" dirty="0" smtClean="0">
                <a:effectLst>
                  <a:outerShdw blurRad="38100" dist="38100" dir="2700000" algn="tl">
                    <a:srgbClr val="000000">
                      <a:alpha val="43137"/>
                    </a:srgbClr>
                  </a:outerShdw>
                </a:effectLst>
              </a:rPr>
            </a:br>
            <a:r>
              <a:rPr lang="es-ES" sz="1800" dirty="0" smtClean="0">
                <a:effectLst>
                  <a:outerShdw blurRad="38100" dist="38100" dir="2700000" algn="tl">
                    <a:srgbClr val="000000">
                      <a:alpha val="43137"/>
                    </a:srgbClr>
                  </a:outerShdw>
                </a:effectLst>
              </a:rPr>
              <a:t>La </a:t>
            </a:r>
            <a:r>
              <a:rPr lang="es-ES" sz="1800" dirty="0" err="1">
                <a:effectLst>
                  <a:outerShdw blurRad="38100" dist="38100" dir="2700000" algn="tl">
                    <a:srgbClr val="000000">
                      <a:alpha val="43137"/>
                    </a:srgbClr>
                  </a:outerShdw>
                </a:effectLst>
              </a:rPr>
              <a:t>c</a:t>
            </a:r>
            <a:r>
              <a:rPr lang="es-ES" sz="1800" dirty="0" err="1" smtClean="0">
                <a:effectLst>
                  <a:outerShdw blurRad="38100" dist="38100" dir="2700000" algn="tl">
                    <a:srgbClr val="000000">
                      <a:alpha val="43137"/>
                    </a:srgbClr>
                  </a:outerShdw>
                </a:effectLst>
              </a:rPr>
              <a:t>onselleria</a:t>
            </a:r>
            <a:r>
              <a:rPr lang="es-ES" sz="1800" dirty="0" smtClean="0">
                <a:effectLst>
                  <a:outerShdw blurRad="38100" dist="38100" dir="2700000" algn="tl">
                    <a:srgbClr val="000000">
                      <a:alpha val="43137"/>
                    </a:srgbClr>
                  </a:outerShdw>
                </a:effectLst>
              </a:rPr>
              <a:t> apuesta por la colaboración público privada como fórmula de éxito</a:t>
            </a:r>
            <a:endParaRPr lang="es-ES" sz="18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endParaRPr lang="es-E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96952"/>
            <a:ext cx="6400328" cy="278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53543"/>
            <a:ext cx="2808312" cy="254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03742" y="6533872"/>
            <a:ext cx="8529384" cy="276999"/>
          </a:xfrm>
          <a:prstGeom prst="rect">
            <a:avLst/>
          </a:prstGeom>
        </p:spPr>
        <p:txBody>
          <a:bodyPr wrap="square">
            <a:spAutoFit/>
          </a:bodyPr>
          <a:lstStyle/>
          <a:p>
            <a:r>
              <a:rPr lang="es-ES" sz="1200" dirty="0">
                <a:hlinkClick r:id="rId4"/>
              </a:rPr>
              <a:t>http://</a:t>
            </a:r>
            <a:r>
              <a:rPr lang="es-ES" sz="1200" dirty="0" smtClean="0">
                <a:hlinkClick r:id="rId4"/>
              </a:rPr>
              <a:t>www.elglobal.net/politica-sanitaria/baleares-pide-que-el-cisns-no-trate-aspectos-de-indole-economica-CJ957224</a:t>
            </a:r>
            <a:r>
              <a:rPr lang="es-ES" sz="1200" dirty="0" smtClean="0"/>
              <a:t> </a:t>
            </a:r>
            <a:endParaRPr lang="es-ES" sz="1200" dirty="0"/>
          </a:p>
        </p:txBody>
      </p:sp>
      <p:sp>
        <p:nvSpPr>
          <p:cNvPr id="7" name="6 CuadroTexto"/>
          <p:cNvSpPr txBox="1"/>
          <p:nvPr/>
        </p:nvSpPr>
        <p:spPr>
          <a:xfrm>
            <a:off x="198438" y="1653380"/>
            <a:ext cx="1120820" cy="646331"/>
          </a:xfrm>
          <a:prstGeom prst="rect">
            <a:avLst/>
          </a:prstGeom>
          <a:noFill/>
        </p:spPr>
        <p:txBody>
          <a:bodyPr wrap="none" rtlCol="0">
            <a:spAutoFit/>
          </a:bodyPr>
          <a:lstStyle/>
          <a:p>
            <a:r>
              <a:rPr lang="es-ES" sz="3600" b="1" dirty="0" smtClean="0"/>
              <a:t>2017</a:t>
            </a:r>
            <a:endParaRPr lang="es-ES" sz="3600" b="1" dirty="0"/>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748013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a:bodyPr>
          <a:lstStyle/>
          <a:p>
            <a:r>
              <a:rPr lang="es-ES" sz="2800" b="1" dirty="0" smtClean="0">
                <a:solidFill>
                  <a:prstClr val="black"/>
                </a:solidFill>
              </a:rPr>
              <a:t>Baleares: </a:t>
            </a:r>
            <a:r>
              <a:rPr lang="es-ES" sz="2800" b="1" dirty="0">
                <a:solidFill>
                  <a:prstClr val="black"/>
                </a:solidFill>
              </a:rPr>
              <a:t>Gasto sanitario </a:t>
            </a:r>
            <a:r>
              <a:rPr lang="es-ES" sz="2800" b="1" dirty="0" smtClean="0">
                <a:solidFill>
                  <a:prstClr val="black"/>
                </a:solidFill>
              </a:rPr>
              <a:t>privado</a:t>
            </a:r>
            <a:endParaRPr lang="es-ES" dirty="0"/>
          </a:p>
        </p:txBody>
      </p:sp>
      <p:sp>
        <p:nvSpPr>
          <p:cNvPr id="7" name="6 Rectángulo"/>
          <p:cNvSpPr/>
          <p:nvPr/>
        </p:nvSpPr>
        <p:spPr>
          <a:xfrm>
            <a:off x="467544" y="1628800"/>
            <a:ext cx="7593138" cy="4916731"/>
          </a:xfrm>
          <a:prstGeom prst="rect">
            <a:avLst/>
          </a:prstGeom>
          <a:solidFill>
            <a:schemeClr val="accent6">
              <a:lumMod val="20000"/>
              <a:lumOff val="80000"/>
            </a:schemeClr>
          </a:solidFill>
        </p:spPr>
        <p:txBody>
          <a:bodyPr wrap="square">
            <a:spAutoFit/>
          </a:bodyPr>
          <a:lstStyle/>
          <a:p>
            <a:pPr algn="ctr"/>
            <a:r>
              <a:rPr lang="es-ES" sz="1600" dirty="0" smtClean="0"/>
              <a:t>Las principales  fuentes de datos:</a:t>
            </a:r>
          </a:p>
          <a:p>
            <a:pPr marL="144000"/>
            <a:endParaRPr lang="es-ES" sz="1600" dirty="0"/>
          </a:p>
          <a:p>
            <a:pPr marL="144000"/>
            <a:r>
              <a:rPr lang="es-ES" sz="1400" dirty="0" smtClean="0"/>
              <a:t>Informes grupo IDIS (Instituto para el Desarrollo e Integración de la Sanidad):</a:t>
            </a:r>
          </a:p>
          <a:p>
            <a:pPr marL="216000"/>
            <a:r>
              <a:rPr lang="es-ES" sz="900" dirty="0" smtClean="0">
                <a:hlinkClick r:id="rId2"/>
              </a:rPr>
              <a:t>https</a:t>
            </a:r>
            <a:r>
              <a:rPr lang="es-ES" sz="900" dirty="0">
                <a:hlinkClick r:id="rId2"/>
              </a:rPr>
              <a:t>://</a:t>
            </a:r>
            <a:r>
              <a:rPr lang="es-ES" sz="900" dirty="0" smtClean="0">
                <a:hlinkClick r:id="rId2"/>
              </a:rPr>
              <a:t>www.fundacionidis.com/wp-content/informes/informe_analisis_situac_idis2017_web2.pdf</a:t>
            </a:r>
            <a:r>
              <a:rPr lang="es-ES" sz="900" dirty="0" smtClean="0"/>
              <a:t> </a:t>
            </a:r>
          </a:p>
          <a:p>
            <a:pPr marL="216000"/>
            <a:r>
              <a:rPr lang="es-ES" sz="900" dirty="0">
                <a:hlinkClick r:id="rId3"/>
              </a:rPr>
              <a:t>https://</a:t>
            </a:r>
            <a:r>
              <a:rPr lang="es-ES" sz="900" dirty="0" smtClean="0">
                <a:hlinkClick r:id="rId3"/>
              </a:rPr>
              <a:t>ultimahora.es/noticias/economico/2017/04/18/261814/balears-segunda-comunidad-mayor-gasto-sanitario-privado.html#cxrecs_s</a:t>
            </a:r>
            <a:r>
              <a:rPr lang="es-ES" sz="900" dirty="0"/>
              <a:t> </a:t>
            </a:r>
            <a:endParaRPr lang="es-ES" sz="900" dirty="0" smtClean="0"/>
          </a:p>
          <a:p>
            <a:pPr marL="216000"/>
            <a:r>
              <a:rPr lang="es-ES" sz="900" dirty="0" smtClean="0">
                <a:hlinkClick r:id="rId4"/>
              </a:rPr>
              <a:t>https</a:t>
            </a:r>
            <a:r>
              <a:rPr lang="es-ES" sz="900" dirty="0">
                <a:hlinkClick r:id="rId4"/>
              </a:rPr>
              <a:t>://</a:t>
            </a:r>
            <a:r>
              <a:rPr lang="es-ES" sz="900" dirty="0" smtClean="0">
                <a:hlinkClick r:id="rId4"/>
              </a:rPr>
              <a:t>www.fundacionidis.com/wp-content/informes/informe_barometro_idis2017_05.pdf</a:t>
            </a:r>
            <a:r>
              <a:rPr lang="es-ES" sz="900" dirty="0" smtClean="0"/>
              <a:t> </a:t>
            </a:r>
            <a:endParaRPr lang="es-ES" sz="900" dirty="0"/>
          </a:p>
          <a:p>
            <a:pPr marL="144000"/>
            <a:endParaRPr lang="es-ES" sz="1050" dirty="0" smtClean="0"/>
          </a:p>
          <a:p>
            <a:pPr marL="144000"/>
            <a:r>
              <a:rPr lang="es-ES" sz="1400" dirty="0" smtClean="0"/>
              <a:t>Informes de la FADSP (Federación de Asociaciones  para la Defensa de la Sanidad </a:t>
            </a:r>
            <a:r>
              <a:rPr lang="es-ES" sz="1400" smtClean="0"/>
              <a:t>Pública):</a:t>
            </a:r>
            <a:endParaRPr lang="es-ES" sz="1400" dirty="0" smtClean="0"/>
          </a:p>
          <a:p>
            <a:pPr marL="216000"/>
            <a:r>
              <a:rPr lang="es-ES" sz="1200" dirty="0" smtClean="0"/>
              <a:t>La privatización sanitaria de las CCAA. Cuarto Informe. Mar 2017</a:t>
            </a:r>
          </a:p>
          <a:p>
            <a:pPr marL="216000"/>
            <a:r>
              <a:rPr lang="es-ES" sz="900" dirty="0" smtClean="0">
                <a:hlinkClick r:id="rId5"/>
              </a:rPr>
              <a:t>http</a:t>
            </a:r>
            <a:r>
              <a:rPr lang="es-ES" sz="900" dirty="0">
                <a:hlinkClick r:id="rId5"/>
              </a:rPr>
              <a:t>://</a:t>
            </a:r>
            <a:r>
              <a:rPr lang="es-ES" sz="900" dirty="0" smtClean="0">
                <a:hlinkClick r:id="rId5"/>
              </a:rPr>
              <a:t>www.fadsp.org/index.php/sample-sites/notas-de-prensa/1525-ccaavvlosservicilos-serviciossanitarios</a:t>
            </a:r>
            <a:r>
              <a:rPr lang="es-ES" sz="900" dirty="0" smtClean="0"/>
              <a:t> </a:t>
            </a:r>
          </a:p>
          <a:p>
            <a:pPr marL="216000"/>
            <a:r>
              <a:rPr lang="es-ES" sz="1200" dirty="0" smtClean="0"/>
              <a:t>Los servicios sanitarios de las CCAA. Informe 2017 (XIV informe). </a:t>
            </a:r>
            <a:r>
              <a:rPr lang="es-ES" sz="1200" dirty="0" err="1" smtClean="0"/>
              <a:t>Sep</a:t>
            </a:r>
            <a:r>
              <a:rPr lang="es-ES" sz="1200" dirty="0" smtClean="0"/>
              <a:t> 2017</a:t>
            </a:r>
          </a:p>
          <a:p>
            <a:pPr marL="216000"/>
            <a:r>
              <a:rPr lang="es-ES" sz="900" dirty="0">
                <a:hlinkClick r:id="rId6"/>
              </a:rPr>
              <a:t>http://www.fadsp.org/index.php/sample-sites/notas-de-prensa/1430-cuarto-informe-sobre-la-privatizacion-sanitaria-de-las-ccaa-2017</a:t>
            </a:r>
            <a:r>
              <a:rPr lang="es-ES" sz="900" dirty="0"/>
              <a:t> </a:t>
            </a:r>
          </a:p>
          <a:p>
            <a:pPr marL="216000" fontAlgn="base"/>
            <a:r>
              <a:rPr lang="es-ES" sz="1200" dirty="0" smtClean="0"/>
              <a:t>Comunicado </a:t>
            </a:r>
            <a:r>
              <a:rPr lang="es-ES" sz="1200" dirty="0"/>
              <a:t>de la </a:t>
            </a:r>
            <a:r>
              <a:rPr lang="es-ES" sz="1200" dirty="0" smtClean="0"/>
              <a:t>ADSPIB: La Gestión de la sanidad pública en Baleares , ¿hacia donde nos lleva la colaboración público-privada??Jul 2017</a:t>
            </a:r>
            <a:endParaRPr lang="es-ES" sz="1200" dirty="0" smtClean="0">
              <a:hlinkClick r:id="rId7"/>
            </a:endParaRPr>
          </a:p>
          <a:p>
            <a:pPr marL="216000"/>
            <a:r>
              <a:rPr lang="es-ES" sz="900" dirty="0" smtClean="0">
                <a:hlinkClick r:id="rId7"/>
              </a:rPr>
              <a:t>http</a:t>
            </a:r>
            <a:r>
              <a:rPr lang="es-ES" sz="900" dirty="0">
                <a:hlinkClick r:id="rId7"/>
              </a:rPr>
              <a:t>://adspillesbalears.org/es/2017/07/la-gestion-de-la-sanidad-publica-en-baleares-hacia-donde-nos-lleva-la-colaboracion-publico-privada</a:t>
            </a:r>
            <a:r>
              <a:rPr lang="es-ES" sz="900" dirty="0" smtClean="0">
                <a:hlinkClick r:id="rId7"/>
              </a:rPr>
              <a:t>/</a:t>
            </a:r>
            <a:r>
              <a:rPr lang="es-ES" sz="900" dirty="0" smtClean="0"/>
              <a:t> </a:t>
            </a:r>
          </a:p>
          <a:p>
            <a:pPr marL="144000"/>
            <a:endParaRPr lang="es-ES" sz="1100" dirty="0" smtClean="0"/>
          </a:p>
          <a:p>
            <a:pPr marL="144000"/>
            <a:r>
              <a:rPr lang="es-ES" sz="1400" dirty="0" smtClean="0"/>
              <a:t>Para conciertos:</a:t>
            </a:r>
          </a:p>
          <a:p>
            <a:pPr marL="216000"/>
            <a:r>
              <a:rPr lang="es-ES" sz="1200" dirty="0" smtClean="0"/>
              <a:t>Presupuestos </a:t>
            </a:r>
            <a:r>
              <a:rPr lang="es-ES" sz="1200" dirty="0" err="1" smtClean="0"/>
              <a:t>Govern</a:t>
            </a:r>
            <a:r>
              <a:rPr lang="es-ES" sz="1200" dirty="0" smtClean="0"/>
              <a:t> Balear </a:t>
            </a:r>
          </a:p>
          <a:p>
            <a:pPr marL="216000"/>
            <a:r>
              <a:rPr lang="es-ES" sz="900" dirty="0">
                <a:hlinkClick r:id="rId8"/>
              </a:rPr>
              <a:t>http://www.caib.es/sacmicrofront/home.do?mkey=M226&amp;lang=ca</a:t>
            </a:r>
            <a:r>
              <a:rPr lang="es-ES" sz="900" dirty="0"/>
              <a:t> </a:t>
            </a:r>
          </a:p>
          <a:p>
            <a:pPr marL="216000"/>
            <a:r>
              <a:rPr lang="es-ES" sz="900" dirty="0">
                <a:hlinkClick r:id="rId9"/>
              </a:rPr>
              <a:t>http://pressupostsillesbalears.cat/ca/</a:t>
            </a:r>
            <a:endParaRPr lang="es-ES" sz="900" dirty="0"/>
          </a:p>
          <a:p>
            <a:pPr marL="216000"/>
            <a:r>
              <a:rPr lang="es-ES" sz="900" dirty="0">
                <a:hlinkClick r:id="rId10"/>
              </a:rPr>
              <a:t>http://www.caib.es/sacmicrofront/contenido.do?idsite=1847&amp;cont=89211</a:t>
            </a:r>
            <a:r>
              <a:rPr lang="es-ES" sz="900" dirty="0"/>
              <a:t>  </a:t>
            </a:r>
          </a:p>
          <a:p>
            <a:pPr marL="216000"/>
            <a:r>
              <a:rPr lang="es-ES" sz="900" dirty="0">
                <a:hlinkClick r:id="rId11"/>
              </a:rPr>
              <a:t>http://pressuposts.caib.es/www/ant/pr2017-def/index.html</a:t>
            </a:r>
            <a:r>
              <a:rPr lang="es-ES" sz="900" dirty="0"/>
              <a:t>  </a:t>
            </a:r>
          </a:p>
          <a:p>
            <a:pPr marL="216000"/>
            <a:r>
              <a:rPr lang="es-ES" sz="900" dirty="0">
                <a:hlinkClick r:id="rId12"/>
              </a:rPr>
              <a:t>http://pressupostsillesbalears.cat/es/</a:t>
            </a:r>
            <a:r>
              <a:rPr lang="es-ES" sz="900" dirty="0"/>
              <a:t> </a:t>
            </a:r>
          </a:p>
          <a:p>
            <a:pPr marL="144000"/>
            <a:endParaRPr lang="es-ES" sz="1000" dirty="0" smtClean="0"/>
          </a:p>
          <a:p>
            <a:pPr marL="144000"/>
            <a:r>
              <a:rPr lang="es-ES" sz="1200" dirty="0" smtClean="0"/>
              <a:t>Estadística </a:t>
            </a:r>
            <a:r>
              <a:rPr lang="es-ES" sz="1200" dirty="0"/>
              <a:t>de Gasto Sanitario Público Consolidado (EGSP) publicado por el Ministerio Sanidad</a:t>
            </a:r>
            <a:r>
              <a:rPr lang="es-ES" sz="1400" dirty="0"/>
              <a:t>. </a:t>
            </a:r>
            <a:endParaRPr lang="es-ES" sz="1400" dirty="0" smtClean="0"/>
          </a:p>
          <a:p>
            <a:pPr marL="216000"/>
            <a:r>
              <a:rPr lang="es-ES" sz="900" dirty="0" smtClean="0">
                <a:hlinkClick r:id="rId13"/>
              </a:rPr>
              <a:t>https://www.msssi.gob.es/estadEstudios/estadisticas/inforRecopilaciones/gastoSanitario2005/home.htm</a:t>
            </a:r>
            <a:r>
              <a:rPr lang="es-ES" sz="900" dirty="0" smtClean="0"/>
              <a:t> </a:t>
            </a:r>
          </a:p>
          <a:p>
            <a:pPr marL="216000"/>
            <a:r>
              <a:rPr lang="es-ES" sz="900" dirty="0" smtClean="0">
                <a:hlinkClick r:id="rId14"/>
              </a:rPr>
              <a:t>https://www.msssi.gob.es/estadEstudios/estadisticas/sisInfSanSNS/pdf/egspGastoReal.pdf</a:t>
            </a:r>
            <a:r>
              <a:rPr lang="es-ES" sz="900" dirty="0" smtClean="0"/>
              <a:t> </a:t>
            </a:r>
          </a:p>
          <a:p>
            <a:pPr marL="216000"/>
            <a:r>
              <a:rPr lang="es-ES" sz="900" dirty="0" smtClean="0">
                <a:hlinkClick r:id="rId15"/>
              </a:rPr>
              <a:t>https://www.msssi.gob.es/estadEstudios/estadisticas/docs/EGSP2008/egspPrincipalesResultados.pdf</a:t>
            </a:r>
            <a:r>
              <a:rPr lang="es-ES" sz="900" dirty="0" smtClean="0"/>
              <a:t> </a:t>
            </a:r>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343424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4638"/>
            <a:ext cx="7776864" cy="1143000"/>
          </a:xfrm>
          <a:solidFill>
            <a:srgbClr val="FFC000"/>
          </a:solidFill>
        </p:spPr>
        <p:txBody>
          <a:bodyPr/>
          <a:lstStyle/>
          <a:p>
            <a:r>
              <a:rPr lang="es-ES" b="1" dirty="0" smtClean="0"/>
              <a:t>Resumen</a:t>
            </a:r>
            <a:endParaRPr lang="es-ES" b="1" dirty="0"/>
          </a:p>
        </p:txBody>
      </p:sp>
      <p:sp>
        <p:nvSpPr>
          <p:cNvPr id="3" name="2 Marcador de contenido"/>
          <p:cNvSpPr>
            <a:spLocks noGrp="1"/>
          </p:cNvSpPr>
          <p:nvPr>
            <p:ph idx="1"/>
          </p:nvPr>
        </p:nvSpPr>
        <p:spPr>
          <a:xfrm>
            <a:off x="755576" y="2564904"/>
            <a:ext cx="7776864" cy="2448272"/>
          </a:xfrm>
          <a:solidFill>
            <a:schemeClr val="accent6">
              <a:lumMod val="20000"/>
              <a:lumOff val="80000"/>
            </a:schemeClr>
          </a:solidFill>
          <a:ln>
            <a:solidFill>
              <a:schemeClr val="accent1"/>
            </a:solidFill>
          </a:ln>
        </p:spPr>
        <p:txBody>
          <a:bodyPr>
            <a:normAutofit/>
          </a:bodyPr>
          <a:lstStyle/>
          <a:p>
            <a:r>
              <a:rPr lang="es-ES" sz="2000" dirty="0"/>
              <a:t>Baleares </a:t>
            </a:r>
            <a:r>
              <a:rPr lang="es-ES" sz="2000" dirty="0" smtClean="0"/>
              <a:t>es la CA con un </a:t>
            </a:r>
            <a:r>
              <a:rPr lang="es-ES" sz="2000" b="1" dirty="0"/>
              <a:t>gasto sanitario público per </a:t>
            </a:r>
            <a:r>
              <a:rPr lang="es-ES" sz="2000" b="1" dirty="0" smtClean="0"/>
              <a:t>cápita bajo </a:t>
            </a:r>
            <a:r>
              <a:rPr lang="es-ES" sz="2000" dirty="0" smtClean="0"/>
              <a:t> y un </a:t>
            </a:r>
            <a:r>
              <a:rPr lang="es-ES" sz="2000" b="1" dirty="0" smtClean="0"/>
              <a:t>gasto privado per cápita elevado </a:t>
            </a:r>
            <a:r>
              <a:rPr lang="es-ES" sz="2000" dirty="0" smtClean="0"/>
              <a:t>(la 2ª del top). </a:t>
            </a:r>
          </a:p>
          <a:p>
            <a:r>
              <a:rPr lang="es-ES" sz="2000" dirty="0" smtClean="0"/>
              <a:t>Esta situación se ha ido acusando progresivamente en los últimos años.</a:t>
            </a:r>
          </a:p>
          <a:p>
            <a:r>
              <a:rPr lang="es-ES" sz="2000" dirty="0"/>
              <a:t>L</a:t>
            </a:r>
            <a:r>
              <a:rPr lang="es-ES" sz="2000" dirty="0" smtClean="0"/>
              <a:t>a </a:t>
            </a:r>
            <a:r>
              <a:rPr lang="es-ES" sz="2000" b="1" dirty="0" smtClean="0"/>
              <a:t>provisión </a:t>
            </a:r>
            <a:r>
              <a:rPr lang="es-ES" sz="2000" b="1" dirty="0"/>
              <a:t>privada </a:t>
            </a:r>
            <a:r>
              <a:rPr lang="es-ES" sz="2000" b="1" dirty="0" smtClean="0"/>
              <a:t> ha ido aumentando </a:t>
            </a:r>
            <a:r>
              <a:rPr lang="es-ES" sz="2000" dirty="0" smtClean="0"/>
              <a:t>, cubre a 299.641 asegurados (2015)  y representa </a:t>
            </a:r>
            <a:r>
              <a:rPr lang="es-ES" sz="2000" dirty="0"/>
              <a:t>el </a:t>
            </a:r>
            <a:r>
              <a:rPr lang="es-ES" sz="2000" dirty="0" smtClean="0"/>
              <a:t>40 % </a:t>
            </a:r>
            <a:r>
              <a:rPr lang="es-ES" sz="2000" dirty="0"/>
              <a:t>de gasto </a:t>
            </a:r>
            <a:r>
              <a:rPr lang="es-ES" sz="2000" dirty="0" smtClean="0"/>
              <a:t>sanitario total de Baleares, sumando </a:t>
            </a:r>
            <a:r>
              <a:rPr lang="es-ES" sz="2000" dirty="0"/>
              <a:t>sanidad </a:t>
            </a:r>
            <a:r>
              <a:rPr lang="es-ES" sz="2000" dirty="0" smtClean="0"/>
              <a:t>privada, conciertos y dinero de bolsillo.</a:t>
            </a:r>
          </a:p>
          <a:p>
            <a:pPr marL="0" indent="0">
              <a:buNone/>
            </a:pPr>
            <a:endParaRPr lang="es-ES" sz="2000" dirty="0" smtClean="0"/>
          </a:p>
          <a:p>
            <a:pPr marL="0" indent="0">
              <a:buNone/>
            </a:pPr>
            <a:endParaRPr lang="es-ES" sz="2000" dirty="0" smtClean="0"/>
          </a:p>
          <a:p>
            <a:endParaRPr lang="es-ES" sz="20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663565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631107"/>
            <a:ext cx="8229600" cy="1143000"/>
          </a:xfrm>
        </p:spPr>
        <p:txBody>
          <a:bodyPr>
            <a:normAutofit fontScale="90000"/>
          </a:bodyPr>
          <a:lstStyle/>
          <a:p>
            <a:pPr fontAlgn="base"/>
            <a:r>
              <a:rPr lang="es-ES" sz="1600" b="1" dirty="0" smtClean="0">
                <a:solidFill>
                  <a:srgbClr val="2D5C88"/>
                </a:solidFill>
                <a:latin typeface="inherit"/>
              </a:rPr>
              <a:t>LA </a:t>
            </a:r>
            <a:r>
              <a:rPr lang="es-ES" sz="1600" b="1" dirty="0">
                <a:solidFill>
                  <a:srgbClr val="2D5C88"/>
                </a:solidFill>
                <a:latin typeface="inherit"/>
              </a:rPr>
              <a:t>GESTIÓN DE LA SANIDAD PUBLICA EN BALEARES: ¿HACIA DONDE NOS LLEVA LA COLABORACIÓN PÚBLICO-PRIVADA?</a:t>
            </a:r>
            <a:r>
              <a:rPr lang="es-ES" sz="1400" dirty="0">
                <a:solidFill>
                  <a:srgbClr val="666666"/>
                </a:solidFill>
                <a:latin typeface="Open Sans"/>
              </a:rPr>
              <a:t/>
            </a:r>
            <a:br>
              <a:rPr lang="es-ES" sz="1400" dirty="0">
                <a:solidFill>
                  <a:srgbClr val="666666"/>
                </a:solidFill>
                <a:latin typeface="Open Sans"/>
              </a:rPr>
            </a:br>
            <a:r>
              <a:rPr lang="es-ES" sz="1400" dirty="0" smtClean="0">
                <a:solidFill>
                  <a:srgbClr val="666666"/>
                </a:solidFill>
                <a:latin typeface="Open Sans"/>
              </a:rPr>
              <a:t/>
            </a:r>
            <a:br>
              <a:rPr lang="es-ES" sz="1400" dirty="0" smtClean="0">
                <a:solidFill>
                  <a:srgbClr val="666666"/>
                </a:solidFill>
                <a:latin typeface="Open Sans"/>
              </a:rPr>
            </a:br>
            <a:r>
              <a:rPr lang="es-ES" sz="1400" b="1" dirty="0" smtClean="0">
                <a:solidFill>
                  <a:srgbClr val="2D5C88"/>
                </a:solidFill>
                <a:latin typeface="inherit"/>
              </a:rPr>
              <a:t>Comunicado </a:t>
            </a:r>
            <a:r>
              <a:rPr lang="es-ES" sz="1400" b="1" dirty="0">
                <a:solidFill>
                  <a:srgbClr val="2D5C88"/>
                </a:solidFill>
                <a:latin typeface="inherit"/>
              </a:rPr>
              <a:t>de la </a:t>
            </a:r>
            <a:r>
              <a:rPr lang="es-ES" sz="1400" b="1" dirty="0" err="1">
                <a:solidFill>
                  <a:srgbClr val="2D5C88"/>
                </a:solidFill>
                <a:latin typeface="inherit"/>
              </a:rPr>
              <a:t>Associació</a:t>
            </a:r>
            <a:r>
              <a:rPr lang="es-ES" sz="1400" b="1" dirty="0">
                <a:solidFill>
                  <a:srgbClr val="2D5C88"/>
                </a:solidFill>
                <a:latin typeface="inherit"/>
              </a:rPr>
              <a:t> per a la Defensa de la </a:t>
            </a:r>
            <a:r>
              <a:rPr lang="es-ES" sz="1400" b="1" dirty="0" err="1">
                <a:solidFill>
                  <a:srgbClr val="2D5C88"/>
                </a:solidFill>
                <a:latin typeface="inherit"/>
              </a:rPr>
              <a:t>Sanitat</a:t>
            </a:r>
            <a:r>
              <a:rPr lang="es-ES" sz="1400" b="1" dirty="0">
                <a:solidFill>
                  <a:srgbClr val="2D5C88"/>
                </a:solidFill>
                <a:latin typeface="inherit"/>
              </a:rPr>
              <a:t> Pública de les IB</a:t>
            </a:r>
            <a:r>
              <a:rPr lang="es-ES" sz="1400" dirty="0">
                <a:solidFill>
                  <a:srgbClr val="666666"/>
                </a:solidFill>
                <a:latin typeface="Open Sans"/>
              </a:rPr>
              <a:t/>
            </a:r>
            <a:br>
              <a:rPr lang="es-ES" sz="1400" dirty="0">
                <a:solidFill>
                  <a:srgbClr val="666666"/>
                </a:solidFill>
                <a:latin typeface="Open Sans"/>
              </a:rPr>
            </a:br>
            <a:r>
              <a:rPr lang="es-ES" sz="1200" dirty="0">
                <a:solidFill>
                  <a:srgbClr val="FF0000"/>
                </a:solidFill>
                <a:latin typeface="Open Sans"/>
              </a:rPr>
              <a:t>Palma, 21 de Julio de </a:t>
            </a:r>
            <a:r>
              <a:rPr lang="es-ES" sz="1200" dirty="0" smtClean="0">
                <a:solidFill>
                  <a:srgbClr val="FF0000"/>
                </a:solidFill>
                <a:latin typeface="Open Sans"/>
              </a:rPr>
              <a:t>2017</a:t>
            </a:r>
            <a:endParaRPr lang="es-ES" sz="1400" dirty="0">
              <a:solidFill>
                <a:srgbClr val="FF0000"/>
              </a:solidFill>
            </a:endParaRPr>
          </a:p>
        </p:txBody>
      </p:sp>
      <p:sp>
        <p:nvSpPr>
          <p:cNvPr id="3" name="2 Marcador de contenido"/>
          <p:cNvSpPr>
            <a:spLocks noGrp="1"/>
          </p:cNvSpPr>
          <p:nvPr>
            <p:ph idx="1"/>
          </p:nvPr>
        </p:nvSpPr>
        <p:spPr>
          <a:xfrm>
            <a:off x="493204" y="2780929"/>
            <a:ext cx="8229600" cy="3528392"/>
          </a:xfrm>
          <a:solidFill>
            <a:schemeClr val="accent6">
              <a:lumMod val="20000"/>
              <a:lumOff val="80000"/>
            </a:schemeClr>
          </a:solidFill>
        </p:spPr>
        <p:txBody>
          <a:bodyPr>
            <a:normAutofit/>
          </a:bodyPr>
          <a:lstStyle/>
          <a:p>
            <a:r>
              <a:rPr lang="es-ES" sz="1600" dirty="0"/>
              <a:t>Desde la Asociación para la Defensa de la Sanidad Pública (ADSPIB) alentamos a nuestros gestores sanitarios a que desarrollen políticas basadas en la defensa del derecho a la salud como </a:t>
            </a:r>
            <a:r>
              <a:rPr lang="es-ES" sz="1600" b="1" dirty="0"/>
              <a:t>principio de equidad de la población y a no seguir avanzando en la privatización. </a:t>
            </a:r>
            <a:endParaRPr lang="es-ES" sz="1600" b="1" dirty="0" smtClean="0"/>
          </a:p>
          <a:p>
            <a:endParaRPr lang="es-ES" sz="1600" dirty="0" smtClean="0"/>
          </a:p>
          <a:p>
            <a:r>
              <a:rPr lang="es-ES" sz="1600" b="1" dirty="0" smtClean="0"/>
              <a:t>Es </a:t>
            </a:r>
            <a:r>
              <a:rPr lang="es-ES" sz="1600" b="1" dirty="0"/>
              <a:t>necesario revertir la situación </a:t>
            </a:r>
            <a:r>
              <a:rPr lang="es-ES" sz="1600" dirty="0"/>
              <a:t>en la línea de medidas como las que se están tomando en otras comunidades autónomas. </a:t>
            </a:r>
            <a:endParaRPr lang="es-ES" sz="1600" dirty="0" smtClean="0"/>
          </a:p>
          <a:p>
            <a:endParaRPr lang="es-ES" sz="1400" dirty="0" smtClean="0"/>
          </a:p>
          <a:p>
            <a:r>
              <a:rPr lang="es-ES" sz="1600" dirty="0" smtClean="0"/>
              <a:t>Consideramos </a:t>
            </a:r>
            <a:r>
              <a:rPr lang="es-ES" sz="1600" dirty="0"/>
              <a:t>que la llamada </a:t>
            </a:r>
            <a:r>
              <a:rPr lang="es-ES" sz="1600" b="1" dirty="0"/>
              <a:t>“colaboración público-privada</a:t>
            </a:r>
            <a:r>
              <a:rPr lang="es-ES" sz="1600" dirty="0"/>
              <a:t>” nos conduce a un futuro donde lo público será </a:t>
            </a:r>
            <a:r>
              <a:rPr lang="es-ES" sz="1600" b="1" dirty="0"/>
              <a:t>sinónimo de actividad no rentable para el sector privado</a:t>
            </a:r>
            <a:r>
              <a:rPr lang="es-ES" sz="1600" dirty="0"/>
              <a:t>, con la consiguiente pérdida de eficacia de nuestro excelente sistema público salud en favor de otras opciones de las que se conocen sus negativos resultados sobre la salud de la población y sobre el aumento de gasto.</a:t>
            </a:r>
            <a:endParaRPr lang="es-ES" sz="1400" dirty="0"/>
          </a:p>
        </p:txBody>
      </p:sp>
      <p:sp>
        <p:nvSpPr>
          <p:cNvPr id="4" name="3 Rectángulo"/>
          <p:cNvSpPr/>
          <p:nvPr/>
        </p:nvSpPr>
        <p:spPr>
          <a:xfrm>
            <a:off x="682726" y="6381328"/>
            <a:ext cx="7848872" cy="253916"/>
          </a:xfrm>
          <a:prstGeom prst="rect">
            <a:avLst/>
          </a:prstGeom>
        </p:spPr>
        <p:txBody>
          <a:bodyPr wrap="square">
            <a:spAutoFit/>
          </a:bodyPr>
          <a:lstStyle/>
          <a:p>
            <a:r>
              <a:rPr lang="es-ES" sz="1050" dirty="0">
                <a:hlinkClick r:id="rId3"/>
              </a:rPr>
              <a:t>http://adspillesbalears.org/2017/07/la-gestion-de-la-sanidad-publica-en-baleares-hacia-donde-nos-lleva-la-colaboracion-publico-privada</a:t>
            </a:r>
            <a:r>
              <a:rPr lang="es-ES" sz="1050" dirty="0" smtClean="0">
                <a:hlinkClick r:id="rId3"/>
              </a:rPr>
              <a:t>/</a:t>
            </a:r>
            <a:r>
              <a:rPr lang="es-ES" sz="1050" dirty="0" smtClean="0"/>
              <a:t> </a:t>
            </a:r>
            <a:endParaRPr lang="es-ES" sz="105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16632"/>
            <a:ext cx="14478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989236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20000"/>
              <a:lumOff val="80000"/>
            </a:schemeClr>
          </a:solidFill>
        </p:spPr>
        <p:txBody>
          <a:bodyPr>
            <a:noAutofit/>
          </a:bodyPr>
          <a:lstStyle/>
          <a:p>
            <a:r>
              <a:rPr lang="es-ES" sz="3200" b="1" dirty="0" smtClean="0">
                <a:solidFill>
                  <a:srgbClr val="C00000"/>
                </a:solidFill>
              </a:rPr>
              <a:t>1. Baleares: Análisis </a:t>
            </a:r>
            <a:r>
              <a:rPr lang="es-ES" sz="3200" b="1" dirty="0">
                <a:solidFill>
                  <a:srgbClr val="C00000"/>
                </a:solidFill>
              </a:rPr>
              <a:t>del GS Privado en </a:t>
            </a:r>
            <a:r>
              <a:rPr lang="es-ES" sz="3200" b="1" dirty="0" smtClean="0">
                <a:solidFill>
                  <a:srgbClr val="C00000"/>
                </a:solidFill>
              </a:rPr>
              <a:t>Baleares</a:t>
            </a:r>
            <a:endParaRPr lang="es-ES" sz="3200" b="1" dirty="0">
              <a:solidFill>
                <a:srgbClr val="C00000"/>
              </a:solidFill>
            </a:endParaRPr>
          </a:p>
        </p:txBody>
      </p:sp>
      <p:sp>
        <p:nvSpPr>
          <p:cNvPr id="5" name="4 Marcador de contenido"/>
          <p:cNvSpPr>
            <a:spLocks noGrp="1"/>
          </p:cNvSpPr>
          <p:nvPr>
            <p:ph idx="1"/>
          </p:nvPr>
        </p:nvSpPr>
        <p:spPr/>
        <p:txBody>
          <a:bodyPr/>
          <a:lstStyle/>
          <a:p>
            <a:endParaRPr lang="es-E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17504"/>
            <a:ext cx="4713992" cy="4022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497428" y="6309320"/>
            <a:ext cx="8640959" cy="261610"/>
          </a:xfrm>
          <a:prstGeom prst="rect">
            <a:avLst/>
          </a:prstGeom>
        </p:spPr>
        <p:txBody>
          <a:bodyPr wrap="square">
            <a:spAutoFit/>
          </a:bodyPr>
          <a:lstStyle/>
          <a:p>
            <a:r>
              <a:rPr lang="es-ES" sz="1100" dirty="0">
                <a:hlinkClick r:id="rId3"/>
              </a:rPr>
              <a:t>https://</a:t>
            </a:r>
            <a:r>
              <a:rPr lang="es-ES" sz="1100" dirty="0" smtClean="0">
                <a:hlinkClick r:id="rId3"/>
              </a:rPr>
              <a:t>ultimahora.es/noticias/economico/2017/04/18/261814/balears-segunda-comunidad-mayor-gasto-sanitario-privado.html#cxrecs_s</a:t>
            </a:r>
            <a:r>
              <a:rPr lang="es-ES" sz="1100" dirty="0" smtClean="0"/>
              <a:t> </a:t>
            </a:r>
            <a:endParaRPr lang="es-ES" sz="1100" dirty="0"/>
          </a:p>
        </p:txBody>
      </p:sp>
      <p:sp>
        <p:nvSpPr>
          <p:cNvPr id="3" name="2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296253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97428" y="1939245"/>
            <a:ext cx="8229600" cy="4525963"/>
          </a:xfrm>
          <a:solidFill>
            <a:schemeClr val="accent6">
              <a:lumMod val="20000"/>
              <a:lumOff val="80000"/>
            </a:schemeClr>
          </a:solidFill>
        </p:spPr>
        <p:txBody>
          <a:bodyPr>
            <a:normAutofit fontScale="62500" lnSpcReduction="20000"/>
          </a:bodyPr>
          <a:lstStyle/>
          <a:p>
            <a:r>
              <a:rPr lang="es-ES" dirty="0"/>
              <a:t>El IDIS estima el gasto sanitario total en Balears en 1.951 millones de euros en 2014, de los que 1.176 millones de euros son </a:t>
            </a:r>
            <a:r>
              <a:rPr lang="es-ES" b="1" dirty="0"/>
              <a:t>gasto público (el 60,3%)</a:t>
            </a:r>
            <a:r>
              <a:rPr lang="es-ES" dirty="0"/>
              <a:t>, 156 millones son </a:t>
            </a:r>
            <a:r>
              <a:rPr lang="es-ES" b="1" dirty="0"/>
              <a:t>conciertos (el 8%) </a:t>
            </a:r>
            <a:r>
              <a:rPr lang="es-ES" dirty="0"/>
              <a:t>y 619 millones corresponden a </a:t>
            </a:r>
            <a:r>
              <a:rPr lang="es-ES" b="1" dirty="0"/>
              <a:t>gasto privado (31,7%)</a:t>
            </a:r>
            <a:r>
              <a:rPr lang="es-ES" dirty="0"/>
              <a:t>. </a:t>
            </a:r>
            <a:endParaRPr lang="es-ES" dirty="0" smtClean="0"/>
          </a:p>
          <a:p>
            <a:endParaRPr lang="es-ES" sz="1600" dirty="0" smtClean="0"/>
          </a:p>
          <a:p>
            <a:r>
              <a:rPr lang="es-ES" dirty="0" smtClean="0"/>
              <a:t>Es </a:t>
            </a:r>
            <a:r>
              <a:rPr lang="es-ES" dirty="0"/>
              <a:t>decir, que la </a:t>
            </a:r>
            <a:r>
              <a:rPr lang="es-ES" b="1" dirty="0"/>
              <a:t>provisión privada representa el 39,7% de gasto total </a:t>
            </a:r>
            <a:r>
              <a:rPr lang="es-ES" dirty="0"/>
              <a:t>en las Islas sumando sanidad privada y conciertos. Catalunya (50,8%) y Madrid (44,4%) son las únicas comunidades que lo superan. </a:t>
            </a:r>
            <a:endParaRPr lang="es-ES" dirty="0" smtClean="0"/>
          </a:p>
          <a:p>
            <a:endParaRPr lang="es-ES" sz="1900" dirty="0" smtClean="0"/>
          </a:p>
          <a:p>
            <a:r>
              <a:rPr lang="es-ES" dirty="0" smtClean="0"/>
              <a:t>Dentro </a:t>
            </a:r>
            <a:r>
              <a:rPr lang="es-ES" dirty="0"/>
              <a:t>del gasto sanitario privado, </a:t>
            </a:r>
            <a:r>
              <a:rPr lang="es-ES" b="1" dirty="0"/>
              <a:t>el 39,4% corresponde a seguros privados</a:t>
            </a:r>
            <a:r>
              <a:rPr lang="es-ES" dirty="0"/>
              <a:t> (244 millones de euros), mientras que el 6</a:t>
            </a:r>
            <a:r>
              <a:rPr lang="es-ES" b="1" dirty="0"/>
              <a:t>0,6% del gasto es dinero de bolsillo </a:t>
            </a:r>
            <a:r>
              <a:rPr lang="es-ES" dirty="0"/>
              <a:t>(375 millones</a:t>
            </a:r>
            <a:r>
              <a:rPr lang="es-ES" dirty="0" smtClean="0"/>
              <a:t>).</a:t>
            </a:r>
            <a:endParaRPr lang="es-ES" dirty="0"/>
          </a:p>
          <a:p>
            <a:r>
              <a:rPr lang="es-ES" dirty="0"/>
              <a:t>La sanidad privada balear tiene un alto nivel de presencia debido a que presta servicios tanto a la población local -a través de conciertos con la sanidad pública, mediante seguros privados o directamente- como a la población flotante que llega a las Islas sobre todo durante los meses de </a:t>
            </a:r>
            <a:r>
              <a:rPr lang="es-ES" dirty="0" smtClean="0"/>
              <a:t>verano.</a:t>
            </a:r>
            <a:endParaRPr lang="es-ES" dirty="0"/>
          </a:p>
        </p:txBody>
      </p:sp>
      <p:sp>
        <p:nvSpPr>
          <p:cNvPr id="4" name="3 Rectángulo"/>
          <p:cNvSpPr/>
          <p:nvPr/>
        </p:nvSpPr>
        <p:spPr>
          <a:xfrm>
            <a:off x="497428" y="6309320"/>
            <a:ext cx="8640959" cy="261610"/>
          </a:xfrm>
          <a:prstGeom prst="rect">
            <a:avLst/>
          </a:prstGeom>
        </p:spPr>
        <p:txBody>
          <a:bodyPr wrap="square">
            <a:spAutoFit/>
          </a:bodyPr>
          <a:lstStyle/>
          <a:p>
            <a:r>
              <a:rPr lang="es-ES" sz="1100" dirty="0">
                <a:hlinkClick r:id="rId2"/>
              </a:rPr>
              <a:t>https://</a:t>
            </a:r>
            <a:r>
              <a:rPr lang="es-ES" sz="1100" dirty="0" smtClean="0">
                <a:hlinkClick r:id="rId2"/>
              </a:rPr>
              <a:t>ultimahora.es/noticias/economico/2017/04/18/261814/balears-segunda-comunidad-mayor-gasto-sanitario-privado.html#cxrecs_s</a:t>
            </a:r>
            <a:r>
              <a:rPr lang="es-ES" sz="1100" dirty="0" smtClean="0"/>
              <a:t> </a:t>
            </a:r>
            <a:endParaRPr lang="es-ES" sz="11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260648"/>
            <a:ext cx="2232421" cy="74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09581"/>
            <a:ext cx="48101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3" y="1162396"/>
            <a:ext cx="1018227" cy="584775"/>
          </a:xfrm>
          <a:prstGeom prst="rect">
            <a:avLst/>
          </a:prstGeom>
          <a:noFill/>
        </p:spPr>
        <p:txBody>
          <a:bodyPr wrap="none" rtlCol="0">
            <a:spAutoFit/>
          </a:bodyPr>
          <a:lstStyle/>
          <a:p>
            <a:r>
              <a:rPr lang="es-ES" sz="3200" b="1" dirty="0" smtClean="0"/>
              <a:t>2014</a:t>
            </a:r>
            <a:endParaRPr lang="es-ES" sz="3200" b="1" dirty="0"/>
          </a:p>
        </p:txBody>
      </p:sp>
      <p:sp>
        <p:nvSpPr>
          <p:cNvPr id="8" name="7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380520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b="1" dirty="0" smtClean="0"/>
              <a:t>Baleares: El Gasto sanitario de provisión privada representa casi el 40 %</a:t>
            </a:r>
            <a:br>
              <a:rPr lang="es-ES" sz="2800" b="1" dirty="0" smtClean="0"/>
            </a:br>
            <a:r>
              <a:rPr lang="es-ES" sz="1800" b="1" dirty="0" smtClean="0"/>
              <a:t>(39,7 % de </a:t>
            </a:r>
            <a:r>
              <a:rPr lang="es-ES" sz="2000" b="1" dirty="0" smtClean="0"/>
              <a:t>gasto </a:t>
            </a:r>
            <a:r>
              <a:rPr lang="es-ES" sz="2000" b="1" dirty="0"/>
              <a:t>privado + </a:t>
            </a:r>
            <a:r>
              <a:rPr lang="es-ES" sz="2000" b="1" dirty="0" smtClean="0"/>
              <a:t>conciertos)</a:t>
            </a:r>
            <a:endParaRPr lang="es-ES" sz="2400" dirty="0"/>
          </a:p>
        </p:txBody>
      </p:sp>
      <p:sp>
        <p:nvSpPr>
          <p:cNvPr id="3" name="2 Marcador de contenido"/>
          <p:cNvSpPr>
            <a:spLocks noGrp="1"/>
          </p:cNvSpPr>
          <p:nvPr>
            <p:ph idx="1"/>
          </p:nvPr>
        </p:nvSpPr>
        <p:spPr/>
        <p:txBody>
          <a:bodyPr/>
          <a:lstStyle/>
          <a:p>
            <a:endParaRPr lang="es-E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484784"/>
            <a:ext cx="86201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57196" y="1192396"/>
            <a:ext cx="1018227" cy="584775"/>
          </a:xfrm>
          <a:prstGeom prst="rect">
            <a:avLst/>
          </a:prstGeom>
        </p:spPr>
        <p:txBody>
          <a:bodyPr wrap="none">
            <a:spAutoFit/>
          </a:bodyPr>
          <a:lstStyle/>
          <a:p>
            <a:r>
              <a:rPr lang="es-ES" sz="3200" b="1" dirty="0"/>
              <a:t>2014</a:t>
            </a:r>
            <a:endParaRPr lang="es-ES" sz="3200" dirty="0"/>
          </a:p>
        </p:txBody>
      </p:sp>
      <p:sp>
        <p:nvSpPr>
          <p:cNvPr id="5" name="4 Rectángulo"/>
          <p:cNvSpPr/>
          <p:nvPr/>
        </p:nvSpPr>
        <p:spPr>
          <a:xfrm>
            <a:off x="539552" y="6354769"/>
            <a:ext cx="7743196" cy="307777"/>
          </a:xfrm>
          <a:prstGeom prst="rect">
            <a:avLst/>
          </a:prstGeom>
        </p:spPr>
        <p:txBody>
          <a:bodyPr wrap="square">
            <a:spAutoFit/>
          </a:bodyPr>
          <a:lstStyle/>
          <a:p>
            <a:r>
              <a:rPr lang="es-ES" sz="1400" dirty="0">
                <a:hlinkClick r:id="rId3"/>
              </a:rPr>
              <a:t>https://www.fundacionidis.com/wp-content/informes/informe_analisis_situac_idis2017_web2.pdf</a:t>
            </a:r>
            <a:r>
              <a:rPr lang="es-ES" sz="1400" dirty="0"/>
              <a:t> </a:t>
            </a:r>
          </a:p>
        </p:txBody>
      </p:sp>
      <p:sp>
        <p:nvSpPr>
          <p:cNvPr id="6" name="5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521653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50" y="1427485"/>
            <a:ext cx="7387090" cy="477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08329" y="6453336"/>
            <a:ext cx="8616825" cy="307777"/>
          </a:xfrm>
          <a:prstGeom prst="rect">
            <a:avLst/>
          </a:prstGeom>
        </p:spPr>
        <p:txBody>
          <a:bodyPr wrap="square">
            <a:spAutoFit/>
          </a:bodyPr>
          <a:lstStyle/>
          <a:p>
            <a:r>
              <a:rPr lang="es-ES" sz="1400" dirty="0">
                <a:hlinkClick r:id="rId3"/>
              </a:rPr>
              <a:t>http://www.fadsp.org/documents/Salud2000/151/politica%20sanitaria.%</a:t>
            </a:r>
            <a:r>
              <a:rPr lang="es-ES" sz="1400" dirty="0" smtClean="0">
                <a:hlinkClick r:id="rId3"/>
              </a:rPr>
              <a:t>20CCAA.pdf</a:t>
            </a:r>
            <a:r>
              <a:rPr lang="es-ES" sz="1400" dirty="0" smtClean="0"/>
              <a:t> </a:t>
            </a:r>
            <a:endParaRPr lang="es-ES" sz="1400" dirty="0"/>
          </a:p>
        </p:txBody>
      </p:sp>
      <p:sp>
        <p:nvSpPr>
          <p:cNvPr id="7" name="1 Título"/>
          <p:cNvSpPr txBox="1">
            <a:spLocks/>
          </p:cNvSpPr>
          <p:nvPr/>
        </p:nvSpPr>
        <p:spPr>
          <a:xfrm>
            <a:off x="577880" y="284485"/>
            <a:ext cx="8229600" cy="1143000"/>
          </a:xfrm>
          <a:prstGeom prst="rect">
            <a:avLst/>
          </a:prstGeom>
          <a:solidFill>
            <a:schemeClr val="accent6">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a:solidFill>
                  <a:srgbClr val="C00000"/>
                </a:solidFill>
              </a:rPr>
              <a:t>2</a:t>
            </a:r>
            <a:r>
              <a:rPr lang="es-ES" sz="3200" b="1" dirty="0" smtClean="0">
                <a:solidFill>
                  <a:srgbClr val="C00000"/>
                </a:solidFill>
              </a:rPr>
              <a:t>. Evolución del GS privado en Baleares </a:t>
            </a:r>
            <a:endParaRPr lang="es-ES" sz="3200" b="1" dirty="0">
              <a:solidFill>
                <a:srgbClr val="C00000"/>
              </a:solidFill>
            </a:endParaRPr>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871557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7864" y="116632"/>
            <a:ext cx="4881736" cy="1143000"/>
          </a:xfrm>
        </p:spPr>
        <p:txBody>
          <a:bodyPr>
            <a:normAutofit/>
          </a:bodyPr>
          <a:lstStyle/>
          <a:p>
            <a:r>
              <a:rPr lang="es-ES" sz="2800" b="1" dirty="0" smtClean="0"/>
              <a:t>Elevada privatización en Baleares: en el top y subiendo</a:t>
            </a:r>
            <a:endParaRPr lang="es-ES" sz="2800" b="1" dirty="0"/>
          </a:p>
        </p:txBody>
      </p:sp>
      <p:sp>
        <p:nvSpPr>
          <p:cNvPr id="10" name="9 Rectángulo"/>
          <p:cNvSpPr/>
          <p:nvPr/>
        </p:nvSpPr>
        <p:spPr>
          <a:xfrm>
            <a:off x="6013891" y="2841486"/>
            <a:ext cx="10801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4139952" y="2838784"/>
            <a:ext cx="10801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2411760" y="3038274"/>
            <a:ext cx="108012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85" y="188640"/>
            <a:ext cx="2759135" cy="17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1700808"/>
            <a:ext cx="6695376" cy="51055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2024100" y="3573016"/>
            <a:ext cx="92772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212232" y="3573016"/>
            <a:ext cx="92772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5004048" y="3381436"/>
            <a:ext cx="92772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6732240" y="3403267"/>
            <a:ext cx="92772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395536" y="2284786"/>
            <a:ext cx="966931" cy="553998"/>
          </a:xfrm>
          <a:prstGeom prst="rect">
            <a:avLst/>
          </a:prstGeom>
          <a:noFill/>
        </p:spPr>
        <p:txBody>
          <a:bodyPr wrap="none" rtlCol="0">
            <a:spAutoFit/>
          </a:bodyPr>
          <a:lstStyle/>
          <a:p>
            <a:r>
              <a:rPr lang="es-ES" sz="3000" b="1" dirty="0" smtClean="0"/>
              <a:t>2017</a:t>
            </a:r>
            <a:endParaRPr lang="es-ES" sz="3000" b="1" dirty="0"/>
          </a:p>
        </p:txBody>
      </p:sp>
      <p:sp>
        <p:nvSpPr>
          <p:cNvPr id="13" name="12 Rectángulo"/>
          <p:cNvSpPr/>
          <p:nvPr/>
        </p:nvSpPr>
        <p:spPr>
          <a:xfrm>
            <a:off x="508329" y="6453336"/>
            <a:ext cx="8616825" cy="307777"/>
          </a:xfrm>
          <a:prstGeom prst="rect">
            <a:avLst/>
          </a:prstGeom>
        </p:spPr>
        <p:txBody>
          <a:bodyPr wrap="square">
            <a:spAutoFit/>
          </a:bodyPr>
          <a:lstStyle/>
          <a:p>
            <a:r>
              <a:rPr lang="es-ES" sz="1400" dirty="0">
                <a:hlinkClick r:id="rId4"/>
              </a:rPr>
              <a:t>http://www.fadsp.org/documents/Salud2000/151/politica%20sanitaria.%</a:t>
            </a:r>
            <a:r>
              <a:rPr lang="es-ES" sz="1400" dirty="0" smtClean="0">
                <a:hlinkClick r:id="rId4"/>
              </a:rPr>
              <a:t>20CCAA.pdf</a:t>
            </a:r>
            <a:r>
              <a:rPr lang="es-ES" sz="1400" dirty="0" smtClean="0"/>
              <a:t> </a:t>
            </a:r>
            <a:endParaRPr lang="es-ES" sz="1400" dirty="0"/>
          </a:p>
        </p:txBody>
      </p:sp>
      <p:sp>
        <p:nvSpPr>
          <p:cNvPr id="4" name="3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3783038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1600200"/>
            <a:ext cx="8229600" cy="4925144"/>
          </a:xfrm>
          <a:solidFill>
            <a:schemeClr val="accent6">
              <a:lumMod val="20000"/>
              <a:lumOff val="80000"/>
            </a:schemeClr>
          </a:solidFill>
        </p:spPr>
        <p:txBody>
          <a:bodyPr>
            <a:normAutofit fontScale="62500" lnSpcReduction="20000"/>
          </a:bodyPr>
          <a:lstStyle/>
          <a:p>
            <a:r>
              <a:rPr lang="es-ES" b="1" dirty="0"/>
              <a:t>El IDIS </a:t>
            </a:r>
            <a:r>
              <a:rPr lang="es-ES" dirty="0"/>
              <a:t>realiza una estimación del gasto sanitario per cápita en 2015 y 2016 analizados los datos reales de 2014, los presupuestos de cada comunidad y teniendo en cuenta la desviación media entre el gasto real y el </a:t>
            </a:r>
            <a:r>
              <a:rPr lang="es-ES" dirty="0" smtClean="0"/>
              <a:t>presupuestado</a:t>
            </a:r>
            <a:r>
              <a:rPr lang="es-ES" dirty="0"/>
              <a:t>. </a:t>
            </a:r>
            <a:endParaRPr lang="es-ES" dirty="0" smtClean="0"/>
          </a:p>
          <a:p>
            <a:r>
              <a:rPr lang="es-ES" dirty="0" smtClean="0"/>
              <a:t>Así</a:t>
            </a:r>
            <a:r>
              <a:rPr lang="es-ES" dirty="0"/>
              <a:t>, el gasto sanitario per cápita en Balears se ha incrementado un </a:t>
            </a:r>
            <a:r>
              <a:rPr lang="es-ES" b="1" dirty="0"/>
              <a:t>16,1% entre 2014 y 2016,</a:t>
            </a:r>
            <a:r>
              <a:rPr lang="es-ES" dirty="0"/>
              <a:t> pasando de 1.765 euros a 2.049. </a:t>
            </a:r>
            <a:endParaRPr lang="es-ES" dirty="0" smtClean="0"/>
          </a:p>
          <a:p>
            <a:r>
              <a:rPr lang="es-ES" dirty="0" smtClean="0"/>
              <a:t>En </a:t>
            </a:r>
            <a:r>
              <a:rPr lang="es-ES" dirty="0"/>
              <a:t>estos dos años</a:t>
            </a:r>
            <a:r>
              <a:rPr lang="es-ES" b="1" dirty="0"/>
              <a:t>, el gasto público </a:t>
            </a:r>
            <a:r>
              <a:rPr lang="es-ES" dirty="0"/>
              <a:t>ha aumentado </a:t>
            </a:r>
            <a:r>
              <a:rPr lang="es-ES" b="1" dirty="0"/>
              <a:t>un 11,4%, </a:t>
            </a:r>
            <a:r>
              <a:rPr lang="es-ES" dirty="0"/>
              <a:t>mientras que </a:t>
            </a:r>
            <a:r>
              <a:rPr lang="es-ES" b="1" dirty="0"/>
              <a:t>el privado </a:t>
            </a:r>
            <a:r>
              <a:rPr lang="es-ES" dirty="0"/>
              <a:t>ha aumentado en el mismo periodo </a:t>
            </a:r>
            <a:r>
              <a:rPr lang="es-ES" b="1" dirty="0"/>
              <a:t>un 26,4%. </a:t>
            </a:r>
            <a:endParaRPr lang="es-ES" b="1" dirty="0" smtClean="0"/>
          </a:p>
          <a:p>
            <a:r>
              <a:rPr lang="es-ES" dirty="0" smtClean="0"/>
              <a:t>En </a:t>
            </a:r>
            <a:r>
              <a:rPr lang="es-ES" dirty="0"/>
              <a:t>concreto, la estimación del gasto privado per cápita en 2016 es de 704 euros per cápita, de los que 241 euros provienen de seguros privados y 463 son dinero de bolsillo. </a:t>
            </a:r>
            <a:endParaRPr lang="es-ES" dirty="0" smtClean="0"/>
          </a:p>
          <a:p>
            <a:r>
              <a:rPr lang="es-ES" dirty="0" smtClean="0"/>
              <a:t>Esto </a:t>
            </a:r>
            <a:r>
              <a:rPr lang="es-ES" dirty="0"/>
              <a:t>sitúa a </a:t>
            </a:r>
            <a:r>
              <a:rPr lang="es-ES" b="1" dirty="0"/>
              <a:t>Balears como la segunda comunidad con mayor gasto sanitario privado per cápita</a:t>
            </a:r>
            <a:r>
              <a:rPr lang="es-ES" dirty="0"/>
              <a:t>, solo superada por Madrid (735 euros), y la tercera comunidad con mayor gasto sanitario total, público y privado, por detrás del País Vasco (2.383 euros) y Navarra (2.170 euros). </a:t>
            </a:r>
            <a:endParaRPr lang="es-ES" dirty="0" smtClean="0"/>
          </a:p>
          <a:p>
            <a:r>
              <a:rPr lang="es-ES" dirty="0" smtClean="0"/>
              <a:t>En </a:t>
            </a:r>
            <a:r>
              <a:rPr lang="es-ES" dirty="0"/>
              <a:t>otras comunidades el gasto de bolsillo per cápita es mucho mayor, sin embargo Balears es la segunda comunidad que más gasta en seguros.</a:t>
            </a:r>
          </a:p>
        </p:txBody>
      </p:sp>
      <p:sp>
        <p:nvSpPr>
          <p:cNvPr id="4" name="3 Rectángulo"/>
          <p:cNvSpPr/>
          <p:nvPr/>
        </p:nvSpPr>
        <p:spPr>
          <a:xfrm>
            <a:off x="497428" y="6309320"/>
            <a:ext cx="8640959" cy="261610"/>
          </a:xfrm>
          <a:prstGeom prst="rect">
            <a:avLst/>
          </a:prstGeom>
        </p:spPr>
        <p:txBody>
          <a:bodyPr wrap="square">
            <a:spAutoFit/>
          </a:bodyPr>
          <a:lstStyle/>
          <a:p>
            <a:r>
              <a:rPr lang="es-ES" sz="1100" dirty="0">
                <a:hlinkClick r:id="rId2"/>
              </a:rPr>
              <a:t>https://</a:t>
            </a:r>
            <a:r>
              <a:rPr lang="es-ES" sz="1100" dirty="0" smtClean="0">
                <a:hlinkClick r:id="rId2"/>
              </a:rPr>
              <a:t>ultimahora.es/noticias/economico/2017/04/18/261814/balears-segunda-comunidad-mayor-gasto-sanitario-privado.html#cxrecs_s</a:t>
            </a:r>
            <a:r>
              <a:rPr lang="es-ES" sz="1100" dirty="0" smtClean="0"/>
              <a:t> </a:t>
            </a:r>
            <a:endParaRPr lang="es-ES" sz="1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09581"/>
            <a:ext cx="48101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260648"/>
            <a:ext cx="2232421" cy="74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296421" y="1018888"/>
            <a:ext cx="1018227" cy="584775"/>
          </a:xfrm>
          <a:prstGeom prst="rect">
            <a:avLst/>
          </a:prstGeom>
        </p:spPr>
        <p:txBody>
          <a:bodyPr wrap="none">
            <a:spAutoFit/>
          </a:bodyPr>
          <a:lstStyle/>
          <a:p>
            <a:r>
              <a:rPr lang="es-ES" sz="3200" b="1" dirty="0" smtClean="0"/>
              <a:t>2016</a:t>
            </a:r>
            <a:endParaRPr lang="es-ES" sz="3200" dirty="0"/>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757156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5596"/>
            <a:ext cx="8229600" cy="1143000"/>
          </a:xfrm>
        </p:spPr>
        <p:txBody>
          <a:bodyPr>
            <a:normAutofit/>
          </a:bodyPr>
          <a:lstStyle/>
          <a:p>
            <a:r>
              <a:rPr lang="es-ES" sz="2800" b="1" dirty="0" smtClean="0"/>
              <a:t>Baleares : </a:t>
            </a:r>
            <a:r>
              <a:rPr lang="es-ES" sz="2800" b="1" dirty="0"/>
              <a:t>G</a:t>
            </a:r>
            <a:r>
              <a:rPr lang="es-ES" sz="2800" b="1" dirty="0" smtClean="0"/>
              <a:t>asto privado en aumento</a:t>
            </a:r>
            <a:br>
              <a:rPr lang="es-ES" sz="2800" b="1" dirty="0" smtClean="0"/>
            </a:br>
            <a:r>
              <a:rPr lang="es-ES" sz="2000" b="1" dirty="0" smtClean="0"/>
              <a:t>(El GS público aumenta en +11,4% y el GS privado en +26,4 %) </a:t>
            </a:r>
            <a:endParaRPr lang="es-ES" sz="2800" b="1" dirty="0"/>
          </a:p>
        </p:txBody>
      </p:sp>
      <p:sp>
        <p:nvSpPr>
          <p:cNvPr id="3" name="2 Marcador de contenido"/>
          <p:cNvSpPr>
            <a:spLocks noGrp="1"/>
          </p:cNvSpPr>
          <p:nvPr>
            <p:ph idx="1"/>
          </p:nvPr>
        </p:nvSpPr>
        <p:spPr/>
        <p:txBody>
          <a:bodyPr/>
          <a:lstStyle/>
          <a:p>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12" y="1646537"/>
            <a:ext cx="84677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51520" y="1123317"/>
            <a:ext cx="1976823" cy="584775"/>
          </a:xfrm>
          <a:prstGeom prst="rect">
            <a:avLst/>
          </a:prstGeom>
        </p:spPr>
        <p:txBody>
          <a:bodyPr wrap="none">
            <a:spAutoFit/>
          </a:bodyPr>
          <a:lstStyle/>
          <a:p>
            <a:r>
              <a:rPr lang="es-ES" sz="3200" b="1" dirty="0">
                <a:solidFill>
                  <a:prstClr val="black"/>
                </a:solidFill>
                <a:ea typeface="+mj-ea"/>
                <a:cs typeface="+mj-cs"/>
              </a:rPr>
              <a:t>2014-2016</a:t>
            </a:r>
            <a:endParaRPr lang="es-ES" sz="2000" dirty="0"/>
          </a:p>
        </p:txBody>
      </p:sp>
      <p:sp>
        <p:nvSpPr>
          <p:cNvPr id="7" name="6 Rectángulo"/>
          <p:cNvSpPr/>
          <p:nvPr/>
        </p:nvSpPr>
        <p:spPr>
          <a:xfrm>
            <a:off x="539552" y="6136696"/>
            <a:ext cx="7743196" cy="307777"/>
          </a:xfrm>
          <a:prstGeom prst="rect">
            <a:avLst/>
          </a:prstGeom>
        </p:spPr>
        <p:txBody>
          <a:bodyPr wrap="square">
            <a:spAutoFit/>
          </a:bodyPr>
          <a:lstStyle/>
          <a:p>
            <a:r>
              <a:rPr lang="es-ES" sz="1400" dirty="0">
                <a:hlinkClick r:id="rId3"/>
              </a:rPr>
              <a:t>https://www.fundacionidis.com/wp-content/informes/informe_analisis_situac_idis2017_web2.pdf</a:t>
            </a:r>
            <a:r>
              <a:rPr lang="es-ES" sz="1400" dirty="0"/>
              <a:t> </a:t>
            </a:r>
          </a:p>
        </p:txBody>
      </p:sp>
      <p:sp>
        <p:nvSpPr>
          <p:cNvPr id="5" name="4 Marcador de pie de página"/>
          <p:cNvSpPr>
            <a:spLocks noGrp="1"/>
          </p:cNvSpPr>
          <p:nvPr>
            <p:ph type="ftr" sz="quarter" idx="11"/>
          </p:nvPr>
        </p:nvSpPr>
        <p:spPr/>
        <p:txBody>
          <a:bodyPr/>
          <a:lstStyle/>
          <a:p>
            <a:r>
              <a:rPr lang="es-ES" smtClean="0"/>
              <a:t>ADSP IB</a:t>
            </a:r>
            <a:endParaRPr lang="es-ES"/>
          </a:p>
        </p:txBody>
      </p:sp>
    </p:spTree>
    <p:extLst>
      <p:ext uri="{BB962C8B-B14F-4D97-AF65-F5344CB8AC3E}">
        <p14:creationId xmlns:p14="http://schemas.microsoft.com/office/powerpoint/2010/main" val="1917176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2293</TotalTime>
  <Words>1433</Words>
  <Application>Microsoft Office PowerPoint</Application>
  <PresentationFormat>Presentación en pantalla (4:3)</PresentationFormat>
  <Paragraphs>176</Paragraphs>
  <Slides>21</Slides>
  <Notes>2</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Baleares: Gasto sanitario privado</vt:lpstr>
      <vt:lpstr>1. Baleares: Análisis del GS Privado en Baleares</vt:lpstr>
      <vt:lpstr>Presentación de PowerPoint</vt:lpstr>
      <vt:lpstr>Baleares: El Gasto sanitario de provisión privada representa casi el 40 % (39,7 % de gasto privado + conciertos)</vt:lpstr>
      <vt:lpstr>Presentación de PowerPoint</vt:lpstr>
      <vt:lpstr>Elevada privatización en Baleares: en el top y subiendo</vt:lpstr>
      <vt:lpstr>Presentación de PowerPoint</vt:lpstr>
      <vt:lpstr>Baleares : Gasto privado en aumento (El GS público aumenta en +11,4% y el GS privado en +26,4 %) </vt:lpstr>
      <vt:lpstr>Baleares : Gasto privado en aumento  Incremento número de asegurados (4,9% anual) y del volumen de primas (6,7% anual)</vt:lpstr>
      <vt:lpstr>Baleares: El sector privado cubre del 30% al 50% de la actividad asistencial</vt:lpstr>
      <vt:lpstr>Baleares: Sector privado oferta el 34% de las camas hospitalarias </vt:lpstr>
      <vt:lpstr>Presentación de PowerPoint</vt:lpstr>
      <vt:lpstr>Presentación de PowerPoint</vt:lpstr>
      <vt:lpstr>los conciertos con la sanidad privada </vt:lpstr>
      <vt:lpstr>Baleares: Evolución del Gasto sanitario público en conciertos 2009/2017</vt:lpstr>
      <vt:lpstr>Presentación de PowerPoint</vt:lpstr>
      <vt:lpstr>Presentación de PowerPoint</vt:lpstr>
      <vt:lpstr>Baleares: La conselleria apuesta por la colaboración público privada como fórmula de éxito</vt:lpstr>
      <vt:lpstr>Resumen</vt:lpstr>
      <vt:lpstr>LA GESTIÓN DE LA SANIDAD PUBLICA EN BALEARES: ¿HACIA DONDE NOS LLEVA LA COLABORACIÓN PÚBLICO-PRIVADA?  Comunicado de la Associació per a la Defensa de la Sanitat Pública de les IB Palma, 21 de Julio de 2017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Observatorio IB</dc:title>
  <dc:creator>Casa</dc:creator>
  <cp:lastModifiedBy>Casa</cp:lastModifiedBy>
  <cp:revision>257</cp:revision>
  <cp:lastPrinted>2017-09-27T00:51:18Z</cp:lastPrinted>
  <dcterms:created xsi:type="dcterms:W3CDTF">2017-06-25T09:52:24Z</dcterms:created>
  <dcterms:modified xsi:type="dcterms:W3CDTF">2017-09-27T00:57:20Z</dcterms:modified>
</cp:coreProperties>
</file>