
<file path=[Content_Types].xml><?xml version="1.0" encoding="utf-8"?>
<Types xmlns="http://schemas.openxmlformats.org/package/2006/content-types">
  <Default Extension="png" ContentType="image/png"/>
  <Default Extension="bin" ContentType="application/vnd.openxmlformats-officedocument.oleObject"/>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drawings/drawing3.xml" ContentType="application/vnd.openxmlformats-officedocument.drawingml.chartshapes+xml"/>
  <Override PartName="/ppt/charts/chart11.xml" ContentType="application/vnd.openxmlformats-officedocument.drawingml.chart+xml"/>
  <Override PartName="/ppt/drawings/drawing4.xml" ContentType="application/vnd.openxmlformats-officedocument.drawingml.chartshapes+xml"/>
  <Override PartName="/ppt/charts/chart12.xml" ContentType="application/vnd.openxmlformats-officedocument.drawingml.chart+xml"/>
  <Override PartName="/ppt/notesSlides/notesSlide2.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sldIdLst>
    <p:sldId id="479" r:id="rId2"/>
    <p:sldId id="508" r:id="rId3"/>
    <p:sldId id="548" r:id="rId4"/>
    <p:sldId id="546" r:id="rId5"/>
    <p:sldId id="505" r:id="rId6"/>
    <p:sldId id="448" r:id="rId7"/>
    <p:sldId id="434" r:id="rId8"/>
    <p:sldId id="381" r:id="rId9"/>
    <p:sldId id="414" r:id="rId10"/>
    <p:sldId id="507" r:id="rId11"/>
    <p:sldId id="512" r:id="rId12"/>
    <p:sldId id="551" r:id="rId13"/>
    <p:sldId id="476" r:id="rId14"/>
    <p:sldId id="481" r:id="rId15"/>
    <p:sldId id="460" r:id="rId16"/>
    <p:sldId id="441" r:id="rId17"/>
    <p:sldId id="386" r:id="rId18"/>
    <p:sldId id="387" r:id="rId19"/>
    <p:sldId id="539" r:id="rId20"/>
    <p:sldId id="405" r:id="rId21"/>
    <p:sldId id="518" r:id="rId22"/>
    <p:sldId id="517" r:id="rId23"/>
    <p:sldId id="525" r:id="rId24"/>
    <p:sldId id="519" r:id="rId25"/>
    <p:sldId id="520" r:id="rId26"/>
    <p:sldId id="522" r:id="rId27"/>
    <p:sldId id="526" r:id="rId28"/>
    <p:sldId id="527" r:id="rId29"/>
    <p:sldId id="534" r:id="rId30"/>
    <p:sldId id="533" r:id="rId31"/>
    <p:sldId id="536" r:id="rId32"/>
    <p:sldId id="541" r:id="rId33"/>
    <p:sldId id="535" r:id="rId34"/>
    <p:sldId id="543" r:id="rId35"/>
    <p:sldId id="545" r:id="rId36"/>
    <p:sldId id="537" r:id="rId37"/>
    <p:sldId id="549" r:id="rId38"/>
    <p:sldId id="478" r:id="rId39"/>
  </p:sldIdLst>
  <p:sldSz cx="9144000" cy="6858000" type="screen4x3"/>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7171"/>
    <a:srgbClr val="FF6565"/>
    <a:srgbClr val="FF8F8F"/>
    <a:srgbClr val="FF9999"/>
    <a:srgbClr val="E3A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50" autoAdjust="0"/>
  </p:normalViewPr>
  <p:slideViewPr>
    <p:cSldViewPr>
      <p:cViewPr>
        <p:scale>
          <a:sx n="78" d="100"/>
          <a:sy n="78" d="100"/>
        </p:scale>
        <p:origin x="-192" y="360"/>
      </p:cViewPr>
      <p:guideLst>
        <p:guide orient="horz" pos="2160"/>
        <p:guide pos="2880"/>
      </p:guideLst>
    </p:cSldViewPr>
  </p:slideViewPr>
  <p:notesTextViewPr>
    <p:cViewPr>
      <p:scale>
        <a:sx n="1" d="1"/>
        <a:sy n="1" d="1"/>
      </p:scale>
      <p:origin x="0" y="0"/>
    </p:cViewPr>
  </p:notesTextViewPr>
  <p:sorterViewPr>
    <p:cViewPr>
      <p:scale>
        <a:sx n="112" d="100"/>
        <a:sy n="11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Hoja_de_c_lculo_de_Microsoft_Excel5.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Hoja_de_c_lculo_de_Microsoft_Excel6.xlsx"/></Relationships>
</file>

<file path=ppt/charts/_rels/chart12.xml.rels><?xml version="1.0" encoding="UTF-8" standalone="yes"?>
<Relationships xmlns="http://schemas.openxmlformats.org/package/2006/relationships"><Relationship Id="rId1" Type="http://schemas.openxmlformats.org/officeDocument/2006/relationships/package" Target="../embeddings/Hoja_de_c_lculo_de_Microsoft_Excel7.xlsx"/></Relationships>
</file>

<file path=ppt/charts/_rels/chart13.xml.rels><?xml version="1.0" encoding="UTF-8" standalone="yes"?>
<Relationships xmlns="http://schemas.openxmlformats.org/package/2006/relationships"><Relationship Id="rId1" Type="http://schemas.openxmlformats.org/officeDocument/2006/relationships/package" Target="../embeddings/Hoja_de_c_lculo_de_Microsoft_Excel8.xlsx"/></Relationships>
</file>

<file path=ppt/charts/_rels/chart14.xml.rels><?xml version="1.0" encoding="UTF-8" standalone="yes"?>
<Relationships xmlns="http://schemas.openxmlformats.org/package/2006/relationships"><Relationship Id="rId1" Type="http://schemas.openxmlformats.org/officeDocument/2006/relationships/oleObject" Target="../embeddings/oleObject8.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3.bin"/><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Hoja_de_c_lculo_de_Microsoft_Excel1.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8.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9.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653712453002298"/>
          <c:y val="2.5543536593862451E-2"/>
          <c:w val="0.8805804899387577"/>
          <c:h val="0.90450443777851841"/>
        </c:manualLayout>
      </c:layout>
      <c:lineChart>
        <c:grouping val="standard"/>
        <c:varyColors val="0"/>
        <c:ser>
          <c:idx val="0"/>
          <c:order val="0"/>
          <c:spPr>
            <a:ln w="57150">
              <a:solidFill>
                <a:schemeClr val="accent1"/>
              </a:solidFill>
            </a:ln>
          </c:spPr>
          <c:marker>
            <c:symbol val="none"/>
          </c:marker>
          <c:dLbls>
            <c:numFmt formatCode="#,##0" sourceLinked="0"/>
            <c:txPr>
              <a:bodyPr/>
              <a:lstStyle/>
              <a:p>
                <a:pPr>
                  <a:defRPr sz="1200" b="1"/>
                </a:pPr>
                <a:endParaRPr lang="es-ES"/>
              </a:p>
            </c:txPr>
            <c:dLblPos val="t"/>
            <c:showLegendKey val="0"/>
            <c:showVal val="1"/>
            <c:showCatName val="0"/>
            <c:showSerName val="0"/>
            <c:showPercent val="0"/>
            <c:showBubbleSize val="0"/>
            <c:showLeaderLines val="0"/>
          </c:dLbls>
          <c:cat>
            <c:strRef>
              <c:f>'[Gráfico en Microsoft PowerPoint]AGO 2011 2015'!$B$166:$J$166</c:f>
              <c:strCache>
                <c:ptCount val="9"/>
                <c:pt idx="0">
                  <c:v>2009.</c:v>
                </c:pt>
                <c:pt idx="1">
                  <c:v>2010.</c:v>
                </c:pt>
                <c:pt idx="2">
                  <c:v>2011.</c:v>
                </c:pt>
                <c:pt idx="3">
                  <c:v>2012.</c:v>
                </c:pt>
                <c:pt idx="4">
                  <c:v>2013.</c:v>
                </c:pt>
                <c:pt idx="5">
                  <c:v>2014.</c:v>
                </c:pt>
                <c:pt idx="6">
                  <c:v>2015.</c:v>
                </c:pt>
                <c:pt idx="7">
                  <c:v>2016.</c:v>
                </c:pt>
                <c:pt idx="8">
                  <c:v>2017.</c:v>
                </c:pt>
              </c:strCache>
            </c:strRef>
          </c:cat>
          <c:val>
            <c:numRef>
              <c:f>'[Gráfico en Microsoft PowerPoint]AGO 2011 2015'!$B$167:$J$167</c:f>
              <c:numCache>
                <c:formatCode>0</c:formatCode>
                <c:ptCount val="9"/>
                <c:pt idx="0">
                  <c:v>1426.0170000000001</c:v>
                </c:pt>
                <c:pt idx="1">
                  <c:v>1678.9280000000001</c:v>
                </c:pt>
                <c:pt idx="2">
                  <c:v>1583.788</c:v>
                </c:pt>
                <c:pt idx="3">
                  <c:v>1293.164</c:v>
                </c:pt>
                <c:pt idx="4">
                  <c:v>1278.2170000000001</c:v>
                </c:pt>
                <c:pt idx="5">
                  <c:v>1332.287</c:v>
                </c:pt>
                <c:pt idx="6">
                  <c:v>1441.539</c:v>
                </c:pt>
                <c:pt idx="7">
                  <c:v>1389.9490000000001</c:v>
                </c:pt>
                <c:pt idx="8">
                  <c:v>1494.3150000000001</c:v>
                </c:pt>
              </c:numCache>
            </c:numRef>
          </c:val>
          <c:smooth val="0"/>
        </c:ser>
        <c:dLbls>
          <c:showLegendKey val="0"/>
          <c:showVal val="0"/>
          <c:showCatName val="0"/>
          <c:showSerName val="0"/>
          <c:showPercent val="0"/>
          <c:showBubbleSize val="0"/>
        </c:dLbls>
        <c:marker val="1"/>
        <c:smooth val="0"/>
        <c:axId val="63190528"/>
        <c:axId val="5812224"/>
      </c:lineChart>
      <c:catAx>
        <c:axId val="63190528"/>
        <c:scaling>
          <c:orientation val="minMax"/>
        </c:scaling>
        <c:delete val="0"/>
        <c:axPos val="b"/>
        <c:majorTickMark val="out"/>
        <c:minorTickMark val="none"/>
        <c:tickLblPos val="nextTo"/>
        <c:txPr>
          <a:bodyPr/>
          <a:lstStyle/>
          <a:p>
            <a:pPr>
              <a:defRPr sz="1400" b="1"/>
            </a:pPr>
            <a:endParaRPr lang="es-ES"/>
          </a:p>
        </c:txPr>
        <c:crossAx val="5812224"/>
        <c:crosses val="autoZero"/>
        <c:auto val="1"/>
        <c:lblAlgn val="ctr"/>
        <c:lblOffset val="100"/>
        <c:noMultiLvlLbl val="0"/>
      </c:catAx>
      <c:valAx>
        <c:axId val="5812224"/>
        <c:scaling>
          <c:orientation val="minMax"/>
        </c:scaling>
        <c:delete val="0"/>
        <c:axPos val="l"/>
        <c:majorGridlines/>
        <c:numFmt formatCode="0" sourceLinked="1"/>
        <c:majorTickMark val="out"/>
        <c:minorTickMark val="none"/>
        <c:tickLblPos val="nextTo"/>
        <c:txPr>
          <a:bodyPr/>
          <a:lstStyle/>
          <a:p>
            <a:pPr>
              <a:defRPr sz="1400" b="1"/>
            </a:pPr>
            <a:endParaRPr lang="es-ES"/>
          </a:p>
        </c:txPr>
        <c:crossAx val="63190528"/>
        <c:crosses val="autoZero"/>
        <c:crossBetween val="between"/>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75"/>
      <c:rotY val="0"/>
      <c:rAngAx val="0"/>
      <c:perspective val="30"/>
    </c:view3D>
    <c:floor>
      <c:thickness val="0"/>
    </c:floor>
    <c:sideWall>
      <c:thickness val="0"/>
    </c:sideWall>
    <c:backWall>
      <c:thickness val="0"/>
    </c:backWall>
    <c:plotArea>
      <c:layout>
        <c:manualLayout>
          <c:layoutTarget val="inner"/>
          <c:xMode val="edge"/>
          <c:yMode val="edge"/>
          <c:x val="2.0860884035585055E-2"/>
          <c:y val="3.4614370637895527E-2"/>
          <c:w val="0.66391488162008283"/>
          <c:h val="0.96538562936210448"/>
        </c:manualLayout>
      </c:layout>
      <c:pie3DChart>
        <c:varyColors val="1"/>
        <c:ser>
          <c:idx val="0"/>
          <c:order val="0"/>
          <c:explosion val="25"/>
          <c:dPt>
            <c:idx val="0"/>
            <c:bubble3D val="0"/>
            <c:explosion val="0"/>
            <c:spPr>
              <a:solidFill>
                <a:schemeClr val="tx2">
                  <a:lumMod val="60000"/>
                  <a:lumOff val="40000"/>
                </a:schemeClr>
              </a:solidFill>
            </c:spPr>
          </c:dPt>
          <c:dPt>
            <c:idx val="1"/>
            <c:bubble3D val="0"/>
            <c:explosion val="16"/>
            <c:spPr>
              <a:solidFill>
                <a:schemeClr val="accent6"/>
              </a:solidFill>
            </c:spPr>
          </c:dPt>
          <c:cat>
            <c:strRef>
              <c:f>Hoja2!$B$180:$B$181</c:f>
              <c:strCache>
                <c:ptCount val="2"/>
                <c:pt idx="0">
                  <c:v>Sanidad</c:v>
                </c:pt>
                <c:pt idx="1">
                  <c:v>Consellerias resto</c:v>
                </c:pt>
              </c:strCache>
            </c:strRef>
          </c:cat>
          <c:val>
            <c:numRef>
              <c:f>Hoja2!$C$180:$C$181</c:f>
              <c:numCache>
                <c:formatCode>General</c:formatCode>
                <c:ptCount val="2"/>
                <c:pt idx="0">
                  <c:v>40</c:v>
                </c:pt>
                <c:pt idx="1">
                  <c:v>60</c:v>
                </c:pt>
              </c:numCache>
            </c:numRef>
          </c:val>
        </c:ser>
        <c:dLbls>
          <c:showLegendKey val="0"/>
          <c:showVal val="0"/>
          <c:showCatName val="0"/>
          <c:showSerName val="0"/>
          <c:showPercent val="0"/>
          <c:showBubbleSize val="0"/>
          <c:showLeaderLines val="1"/>
        </c:dLbls>
      </c:pie3DChart>
    </c:plotArea>
    <c:legend>
      <c:legendPos val="r"/>
      <c:legendEntry>
        <c:idx val="0"/>
        <c:txPr>
          <a:bodyPr/>
          <a:lstStyle/>
          <a:p>
            <a:pPr>
              <a:defRPr sz="1100" b="1"/>
            </a:pPr>
            <a:endParaRPr lang="es-ES"/>
          </a:p>
        </c:txPr>
      </c:legendEntry>
      <c:legendEntry>
        <c:idx val="1"/>
        <c:txPr>
          <a:bodyPr/>
          <a:lstStyle/>
          <a:p>
            <a:pPr>
              <a:defRPr sz="1100" b="1"/>
            </a:pPr>
            <a:endParaRPr lang="es-ES"/>
          </a:p>
        </c:txPr>
      </c:legendEntry>
      <c:layout>
        <c:manualLayout>
          <c:xMode val="edge"/>
          <c:yMode val="edge"/>
          <c:x val="0.58736138692923012"/>
          <c:y val="3.8357641597711011E-2"/>
          <c:w val="0.34650001851646112"/>
          <c:h val="0.42514376416841532"/>
        </c:manualLayout>
      </c:layout>
      <c:overlay val="0"/>
      <c:txPr>
        <a:bodyPr/>
        <a:lstStyle/>
        <a:p>
          <a:pPr>
            <a:defRPr sz="1400" b="1"/>
          </a:pPr>
          <a:endParaRPr lang="es-ES"/>
        </a:p>
      </c:txPr>
    </c:legend>
    <c:plotVisOnly val="1"/>
    <c:dispBlanksAs val="gap"/>
    <c:showDLblsOverMax val="0"/>
  </c:chart>
  <c:spPr>
    <a:ln>
      <a:solidFill>
        <a:schemeClr val="accent4">
          <a:lumMod val="60000"/>
          <a:lumOff val="40000"/>
        </a:schemeClr>
      </a:solidFill>
    </a:ln>
  </c:sp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329492579920497E-2"/>
          <c:y val="4.6412971658119856E-3"/>
          <c:w val="0.64283347048068107"/>
          <c:h val="0.94694010607008583"/>
        </c:manualLayout>
      </c:layout>
      <c:ofPieChart>
        <c:ofPieType val="bar"/>
        <c:varyColors val="1"/>
        <c:ser>
          <c:idx val="0"/>
          <c:order val="0"/>
          <c:explosion val="4"/>
          <c:dPt>
            <c:idx val="0"/>
            <c:bubble3D val="0"/>
            <c:spPr>
              <a:solidFill>
                <a:schemeClr val="accent6"/>
              </a:solidFill>
            </c:spPr>
          </c:dPt>
          <c:dPt>
            <c:idx val="1"/>
            <c:bubble3D val="0"/>
            <c:spPr>
              <a:solidFill>
                <a:schemeClr val="accent1">
                  <a:lumMod val="60000"/>
                  <a:lumOff val="40000"/>
                </a:schemeClr>
              </a:solidFill>
            </c:spPr>
          </c:dPt>
          <c:dPt>
            <c:idx val="2"/>
            <c:bubble3D val="0"/>
            <c:spPr>
              <a:solidFill>
                <a:schemeClr val="accent4">
                  <a:lumMod val="60000"/>
                  <a:lumOff val="40000"/>
                </a:schemeClr>
              </a:solidFill>
            </c:spPr>
          </c:dPt>
          <c:dPt>
            <c:idx val="3"/>
            <c:bubble3D val="0"/>
            <c:spPr>
              <a:solidFill>
                <a:srgbClr val="8064A2">
                  <a:lumMod val="60000"/>
                  <a:lumOff val="40000"/>
                </a:srgbClr>
              </a:solidFill>
            </c:spPr>
          </c:dPt>
          <c:dLbls>
            <c:dLbl>
              <c:idx val="0"/>
              <c:delete val="1"/>
            </c:dLbl>
            <c:dLbl>
              <c:idx val="1"/>
              <c:tx>
                <c:rich>
                  <a:bodyPr/>
                  <a:lstStyle/>
                  <a:p>
                    <a:r>
                      <a:rPr lang="en-US" sz="2000" dirty="0" smtClean="0"/>
                      <a:t>28 %</a:t>
                    </a:r>
                    <a:endParaRPr lang="en-US" sz="1400" dirty="0"/>
                  </a:p>
                </c:rich>
              </c:tx>
              <c:dLblPos val="bestFit"/>
              <c:showLegendKey val="0"/>
              <c:showVal val="0"/>
              <c:showCatName val="0"/>
              <c:showSerName val="0"/>
              <c:showPercent val="0"/>
              <c:showBubbleSize val="0"/>
            </c:dLbl>
            <c:dLbl>
              <c:idx val="2"/>
              <c:delete val="1"/>
            </c:dLbl>
            <c:dLbl>
              <c:idx val="3"/>
              <c:tx>
                <c:rich>
                  <a:bodyPr/>
                  <a:lstStyle/>
                  <a:p>
                    <a:r>
                      <a:rPr lang="en-US" sz="2000" dirty="0" smtClean="0"/>
                      <a:t>12 %</a:t>
                    </a:r>
                    <a:endParaRPr lang="en-US" sz="1600" dirty="0"/>
                  </a:p>
                </c:rich>
              </c:tx>
              <c:dLblPos val="bestFit"/>
              <c:showLegendKey val="0"/>
              <c:showVal val="0"/>
              <c:showCatName val="0"/>
              <c:showSerName val="0"/>
              <c:showPercent val="0"/>
              <c:showBubbleSize val="0"/>
            </c:dLbl>
            <c:txPr>
              <a:bodyPr/>
              <a:lstStyle/>
              <a:p>
                <a:pPr>
                  <a:defRPr sz="2000" b="1"/>
                </a:pPr>
                <a:endParaRPr lang="es-ES"/>
              </a:p>
            </c:txPr>
            <c:dLblPos val="bestFit"/>
            <c:showLegendKey val="0"/>
            <c:showVal val="0"/>
            <c:showCatName val="0"/>
            <c:showSerName val="0"/>
            <c:showPercent val="1"/>
            <c:showBubbleSize val="0"/>
            <c:showLeaderLines val="1"/>
          </c:dLbls>
          <c:cat>
            <c:strRef>
              <c:f>Hoja1!$A$2:$A$4</c:f>
              <c:strCache>
                <c:ptCount val="3"/>
                <c:pt idx="0">
                  <c:v>Presupuesto CA (resto)</c:v>
                </c:pt>
                <c:pt idx="1">
                  <c:v>Presupuesto Sanidad resto</c:v>
                </c:pt>
                <c:pt idx="2">
                  <c:v>Medicamentos + Prod san:</c:v>
                </c:pt>
              </c:strCache>
            </c:strRef>
          </c:cat>
          <c:val>
            <c:numRef>
              <c:f>Hoja1!$B$2:$B$4</c:f>
              <c:numCache>
                <c:formatCode>0</c:formatCode>
                <c:ptCount val="3"/>
                <c:pt idx="0" formatCode="General">
                  <c:v>2224.27</c:v>
                </c:pt>
                <c:pt idx="1">
                  <c:v>1018.5</c:v>
                </c:pt>
                <c:pt idx="2" formatCode="0.0">
                  <c:v>455.5</c:v>
                </c:pt>
              </c:numCache>
            </c:numRef>
          </c:val>
        </c:ser>
        <c:dLbls>
          <c:showLegendKey val="0"/>
          <c:showVal val="0"/>
          <c:showCatName val="0"/>
          <c:showSerName val="0"/>
          <c:showPercent val="0"/>
          <c:showBubbleSize val="0"/>
          <c:showLeaderLines val="1"/>
        </c:dLbls>
        <c:gapWidth val="100"/>
        <c:secondPieSize val="75"/>
        <c:serLines/>
      </c:ofPieChart>
      <c:spPr>
        <a:noFill/>
        <a:ln w="25405">
          <a:noFill/>
        </a:ln>
      </c:spPr>
    </c:plotArea>
    <c:legend>
      <c:legendPos val="r"/>
      <c:layout>
        <c:manualLayout>
          <c:xMode val="edge"/>
          <c:yMode val="edge"/>
          <c:x val="0.71089143976167168"/>
          <c:y val="8.6847282983424104E-2"/>
          <c:w val="0.27408769872410965"/>
          <c:h val="0.62128231119448296"/>
        </c:manualLayout>
      </c:layout>
      <c:overlay val="0"/>
      <c:txPr>
        <a:bodyPr/>
        <a:lstStyle/>
        <a:p>
          <a:pPr>
            <a:defRPr sz="1400" b="1"/>
          </a:pPr>
          <a:endParaRPr lang="es-ES"/>
        </a:p>
      </c:txPr>
    </c:legend>
    <c:plotVisOnly val="1"/>
    <c:dispBlanksAs val="gap"/>
    <c:showDLblsOverMax val="0"/>
  </c:chart>
  <c:spPr>
    <a:ln>
      <a:solidFill>
        <a:schemeClr val="accent4">
          <a:lumMod val="60000"/>
          <a:lumOff val="40000"/>
        </a:schemeClr>
      </a:solidFill>
    </a:ln>
  </c:sp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20427993380853"/>
          <c:y val="2.242285579380069E-2"/>
          <c:w val="0.69287147919237047"/>
          <c:h val="0.90390014535421992"/>
        </c:manualLayout>
      </c:layout>
      <c:barChart>
        <c:barDir val="col"/>
        <c:grouping val="clustered"/>
        <c:varyColors val="0"/>
        <c:ser>
          <c:idx val="0"/>
          <c:order val="0"/>
          <c:tx>
            <c:strRef>
              <c:f>'AGO 2011 2015'!$C$14</c:f>
              <c:strCache>
                <c:ptCount val="1"/>
                <c:pt idx="0">
                  <c:v>Hopital </c:v>
                </c:pt>
              </c:strCache>
            </c:strRef>
          </c:tx>
          <c:spPr>
            <a:ln>
              <a:solidFill>
                <a:schemeClr val="tx2"/>
              </a:solidFill>
            </a:ln>
          </c:spPr>
          <c:invertIfNegative val="0"/>
          <c:dLbls>
            <c:dLbl>
              <c:idx val="0"/>
              <c:tx>
                <c:rich>
                  <a:bodyPr/>
                  <a:lstStyle/>
                  <a:p>
                    <a:r>
                      <a:rPr lang="en-US" smtClean="0"/>
                      <a:t>110,3</a:t>
                    </a:r>
                    <a:endParaRPr lang="en-US"/>
                  </a:p>
                </c:rich>
              </c:tx>
              <c:showLegendKey val="0"/>
              <c:showVal val="1"/>
              <c:showCatName val="0"/>
              <c:showSerName val="0"/>
              <c:showPercent val="0"/>
              <c:showBubbleSize val="0"/>
            </c:dLbl>
            <c:dLbl>
              <c:idx val="1"/>
              <c:tx>
                <c:rich>
                  <a:bodyPr/>
                  <a:lstStyle/>
                  <a:p>
                    <a:r>
                      <a:rPr lang="en-US" smtClean="0"/>
                      <a:t>111,7</a:t>
                    </a:r>
                    <a:endParaRPr lang="en-US"/>
                  </a:p>
                </c:rich>
              </c:tx>
              <c:showLegendKey val="0"/>
              <c:showVal val="1"/>
              <c:showCatName val="0"/>
              <c:showSerName val="0"/>
              <c:showPercent val="0"/>
              <c:showBubbleSize val="0"/>
            </c:dLbl>
            <c:dLbl>
              <c:idx val="2"/>
              <c:tx>
                <c:rich>
                  <a:bodyPr/>
                  <a:lstStyle/>
                  <a:p>
                    <a:r>
                      <a:rPr lang="en-US" smtClean="0"/>
                      <a:t>116,5</a:t>
                    </a:r>
                    <a:endParaRPr lang="en-US"/>
                  </a:p>
                </c:rich>
              </c:tx>
              <c:showLegendKey val="0"/>
              <c:showVal val="1"/>
              <c:showCatName val="0"/>
              <c:showSerName val="0"/>
              <c:showPercent val="0"/>
              <c:showBubbleSize val="0"/>
            </c:dLbl>
            <c:dLbl>
              <c:idx val="3"/>
              <c:tx>
                <c:rich>
                  <a:bodyPr/>
                  <a:lstStyle/>
                  <a:p>
                    <a:r>
                      <a:rPr lang="en-US" smtClean="0"/>
                      <a:t>123.6 </a:t>
                    </a:r>
                    <a:endParaRPr lang="en-US"/>
                  </a:p>
                </c:rich>
              </c:tx>
              <c:showLegendKey val="0"/>
              <c:showVal val="1"/>
              <c:showCatName val="0"/>
              <c:showSerName val="0"/>
              <c:showPercent val="0"/>
              <c:showBubbleSize val="0"/>
            </c:dLbl>
            <c:dLbl>
              <c:idx val="4"/>
              <c:tx>
                <c:rich>
                  <a:bodyPr/>
                  <a:lstStyle/>
                  <a:p>
                    <a:r>
                      <a:rPr lang="en-US" smtClean="0"/>
                      <a:t>167,1 </a:t>
                    </a:r>
                    <a:endParaRPr lang="en-US"/>
                  </a:p>
                </c:rich>
              </c:tx>
              <c:showLegendKey val="0"/>
              <c:showVal val="1"/>
              <c:showCatName val="0"/>
              <c:showSerName val="0"/>
              <c:showPercent val="0"/>
              <c:showBubbleSize val="0"/>
            </c:dLbl>
            <c:dLbl>
              <c:idx val="5"/>
              <c:tx>
                <c:rich>
                  <a:bodyPr/>
                  <a:lstStyle/>
                  <a:p>
                    <a:r>
                      <a:rPr lang="en-US" smtClean="0"/>
                      <a:t>154,4 </a:t>
                    </a:r>
                    <a:endParaRPr lang="en-US"/>
                  </a:p>
                </c:rich>
              </c:tx>
              <c:showLegendKey val="0"/>
              <c:showVal val="1"/>
              <c:showCatName val="0"/>
              <c:showSerName val="0"/>
              <c:showPercent val="0"/>
              <c:showBubbleSize val="0"/>
            </c:dLbl>
            <c:txPr>
              <a:bodyPr/>
              <a:lstStyle/>
              <a:p>
                <a:pPr>
                  <a:defRPr b="1">
                    <a:solidFill>
                      <a:srgbClr val="002060"/>
                    </a:solidFill>
                  </a:defRPr>
                </a:pPr>
                <a:endParaRPr lang="es-ES"/>
              </a:p>
            </c:txPr>
            <c:showLegendKey val="0"/>
            <c:showVal val="1"/>
            <c:showCatName val="0"/>
            <c:showSerName val="0"/>
            <c:showPercent val="0"/>
            <c:showBubbleSize val="0"/>
            <c:showLeaderLines val="0"/>
          </c:dLbls>
          <c:cat>
            <c:numRef>
              <c:f>'AGO 2011 2015'!$B$15:$B$20</c:f>
              <c:numCache>
                <c:formatCode>General</c:formatCode>
                <c:ptCount val="6"/>
                <c:pt idx="0">
                  <c:v>2011</c:v>
                </c:pt>
                <c:pt idx="1">
                  <c:v>2012</c:v>
                </c:pt>
                <c:pt idx="2">
                  <c:v>2013</c:v>
                </c:pt>
                <c:pt idx="3">
                  <c:v>2014</c:v>
                </c:pt>
                <c:pt idx="4">
                  <c:v>2015</c:v>
                </c:pt>
                <c:pt idx="5">
                  <c:v>2016</c:v>
                </c:pt>
              </c:numCache>
            </c:numRef>
          </c:cat>
          <c:val>
            <c:numRef>
              <c:f>'AGO 2011 2015'!$C$15:$C$20</c:f>
              <c:numCache>
                <c:formatCode>0</c:formatCode>
                <c:ptCount val="6"/>
                <c:pt idx="0">
                  <c:v>110263.796</c:v>
                </c:pt>
                <c:pt idx="1">
                  <c:v>111695.387</c:v>
                </c:pt>
                <c:pt idx="2">
                  <c:v>116529.519</c:v>
                </c:pt>
                <c:pt idx="3" formatCode="#,##0&quot; &quot;">
                  <c:v>123590.77099999999</c:v>
                </c:pt>
                <c:pt idx="4" formatCode="#,##0&quot; &quot;">
                  <c:v>167132.16500000001</c:v>
                </c:pt>
                <c:pt idx="5" formatCode="#,##0&quot; &quot;">
                  <c:v>154362.01</c:v>
                </c:pt>
              </c:numCache>
            </c:numRef>
          </c:val>
        </c:ser>
        <c:ser>
          <c:idx val="1"/>
          <c:order val="1"/>
          <c:tx>
            <c:strRef>
              <c:f>'AGO 2011 2015'!$D$14</c:f>
              <c:strCache>
                <c:ptCount val="1"/>
                <c:pt idx="0">
                  <c:v>Receta</c:v>
                </c:pt>
              </c:strCache>
            </c:strRef>
          </c:tx>
          <c:spPr>
            <a:solidFill>
              <a:schemeClr val="accent4">
                <a:lumMod val="60000"/>
                <a:lumOff val="40000"/>
              </a:schemeClr>
            </a:solidFill>
            <a:ln w="38100">
              <a:noFill/>
            </a:ln>
          </c:spPr>
          <c:invertIfNegative val="0"/>
          <c:dLbls>
            <c:dLbl>
              <c:idx val="0"/>
              <c:tx>
                <c:rich>
                  <a:bodyPr/>
                  <a:lstStyle/>
                  <a:p>
                    <a:r>
                      <a:rPr lang="en-US" smtClean="0"/>
                      <a:t>208,5</a:t>
                    </a:r>
                    <a:endParaRPr lang="en-US"/>
                  </a:p>
                </c:rich>
              </c:tx>
              <c:showLegendKey val="0"/>
              <c:showVal val="1"/>
              <c:showCatName val="0"/>
              <c:showSerName val="0"/>
              <c:showPercent val="0"/>
              <c:showBubbleSize val="0"/>
            </c:dLbl>
            <c:dLbl>
              <c:idx val="1"/>
              <c:tx>
                <c:rich>
                  <a:bodyPr/>
                  <a:lstStyle/>
                  <a:p>
                    <a:r>
                      <a:rPr lang="en-US" smtClean="0"/>
                      <a:t>184,9</a:t>
                    </a:r>
                    <a:endParaRPr lang="en-US"/>
                  </a:p>
                </c:rich>
              </c:tx>
              <c:showLegendKey val="0"/>
              <c:showVal val="1"/>
              <c:showCatName val="0"/>
              <c:showSerName val="0"/>
              <c:showPercent val="0"/>
              <c:showBubbleSize val="0"/>
            </c:dLbl>
            <c:dLbl>
              <c:idx val="2"/>
              <c:tx>
                <c:rich>
                  <a:bodyPr/>
                  <a:lstStyle/>
                  <a:p>
                    <a:r>
                      <a:rPr lang="en-US" smtClean="0"/>
                      <a:t>178,5</a:t>
                    </a:r>
                    <a:endParaRPr lang="en-US"/>
                  </a:p>
                </c:rich>
              </c:tx>
              <c:showLegendKey val="0"/>
              <c:showVal val="1"/>
              <c:showCatName val="0"/>
              <c:showSerName val="0"/>
              <c:showPercent val="0"/>
              <c:showBubbleSize val="0"/>
            </c:dLbl>
            <c:dLbl>
              <c:idx val="3"/>
              <c:tx>
                <c:rich>
                  <a:bodyPr/>
                  <a:lstStyle/>
                  <a:p>
                    <a:r>
                      <a:rPr lang="en-US" smtClean="0"/>
                      <a:t>185,9 </a:t>
                    </a:r>
                    <a:endParaRPr lang="en-US"/>
                  </a:p>
                </c:rich>
              </c:tx>
              <c:showLegendKey val="0"/>
              <c:showVal val="1"/>
              <c:showCatName val="0"/>
              <c:showSerName val="0"/>
              <c:showPercent val="0"/>
              <c:showBubbleSize val="0"/>
            </c:dLbl>
            <c:dLbl>
              <c:idx val="4"/>
              <c:tx>
                <c:rich>
                  <a:bodyPr/>
                  <a:lstStyle/>
                  <a:p>
                    <a:r>
                      <a:rPr lang="en-US" smtClean="0"/>
                      <a:t>190,1 </a:t>
                    </a:r>
                    <a:endParaRPr lang="en-US"/>
                  </a:p>
                </c:rich>
              </c:tx>
              <c:showLegendKey val="0"/>
              <c:showVal val="1"/>
              <c:showCatName val="0"/>
              <c:showSerName val="0"/>
              <c:showPercent val="0"/>
              <c:showBubbleSize val="0"/>
            </c:dLbl>
            <c:dLbl>
              <c:idx val="5"/>
              <c:tx>
                <c:rich>
                  <a:bodyPr/>
                  <a:lstStyle/>
                  <a:p>
                    <a:r>
                      <a:rPr lang="en-US" smtClean="0"/>
                      <a:t>197,2 </a:t>
                    </a:r>
                    <a:endParaRPr lang="en-US" dirty="0"/>
                  </a:p>
                </c:rich>
              </c:tx>
              <c:showLegendKey val="0"/>
              <c:showVal val="1"/>
              <c:showCatName val="0"/>
              <c:showSerName val="0"/>
              <c:showPercent val="0"/>
              <c:showBubbleSize val="0"/>
            </c:dLbl>
            <c:txPr>
              <a:bodyPr/>
              <a:lstStyle/>
              <a:p>
                <a:pPr>
                  <a:defRPr b="1">
                    <a:solidFill>
                      <a:schemeClr val="accent4">
                        <a:lumMod val="75000"/>
                      </a:schemeClr>
                    </a:solidFill>
                  </a:defRPr>
                </a:pPr>
                <a:endParaRPr lang="es-ES"/>
              </a:p>
            </c:txPr>
            <c:showLegendKey val="0"/>
            <c:showVal val="1"/>
            <c:showCatName val="0"/>
            <c:showSerName val="0"/>
            <c:showPercent val="0"/>
            <c:showBubbleSize val="0"/>
            <c:showLeaderLines val="0"/>
          </c:dLbls>
          <c:cat>
            <c:numRef>
              <c:f>'AGO 2011 2015'!$B$15:$B$20</c:f>
              <c:numCache>
                <c:formatCode>General</c:formatCode>
                <c:ptCount val="6"/>
                <c:pt idx="0">
                  <c:v>2011</c:v>
                </c:pt>
                <c:pt idx="1">
                  <c:v>2012</c:v>
                </c:pt>
                <c:pt idx="2">
                  <c:v>2013</c:v>
                </c:pt>
                <c:pt idx="3">
                  <c:v>2014</c:v>
                </c:pt>
                <c:pt idx="4">
                  <c:v>2015</c:v>
                </c:pt>
                <c:pt idx="5">
                  <c:v>2016</c:v>
                </c:pt>
              </c:numCache>
            </c:numRef>
          </c:cat>
          <c:val>
            <c:numRef>
              <c:f>'AGO 2011 2015'!$D$15:$D$20</c:f>
              <c:numCache>
                <c:formatCode>0</c:formatCode>
                <c:ptCount val="6"/>
                <c:pt idx="0">
                  <c:v>208486.71900000001</c:v>
                </c:pt>
                <c:pt idx="1">
                  <c:v>184945.723</c:v>
                </c:pt>
                <c:pt idx="2">
                  <c:v>178527.71400000001</c:v>
                </c:pt>
                <c:pt idx="3" formatCode="#,##0&quot; &quot;">
                  <c:v>185878.68299999999</c:v>
                </c:pt>
                <c:pt idx="4" formatCode="#,##0&quot; &quot;">
                  <c:v>190135.14199999999</c:v>
                </c:pt>
                <c:pt idx="5" formatCode="#,##0&quot; &quot;">
                  <c:v>197222.43100000001</c:v>
                </c:pt>
              </c:numCache>
            </c:numRef>
          </c:val>
        </c:ser>
        <c:dLbls>
          <c:showLegendKey val="0"/>
          <c:showVal val="0"/>
          <c:showCatName val="0"/>
          <c:showSerName val="0"/>
          <c:showPercent val="0"/>
          <c:showBubbleSize val="0"/>
        </c:dLbls>
        <c:gapWidth val="150"/>
        <c:axId val="103985920"/>
        <c:axId val="103987456"/>
      </c:barChart>
      <c:lineChart>
        <c:grouping val="standard"/>
        <c:varyColors val="0"/>
        <c:ser>
          <c:idx val="2"/>
          <c:order val="2"/>
          <c:tx>
            <c:strRef>
              <c:f>'AGO 2011 2015'!$E$14</c:f>
              <c:strCache>
                <c:ptCount val="1"/>
                <c:pt idx="0">
                  <c:v>Total</c:v>
                </c:pt>
              </c:strCache>
            </c:strRef>
          </c:tx>
          <c:spPr>
            <a:ln w="38100">
              <a:solidFill>
                <a:srgbClr val="FF0000"/>
              </a:solidFill>
            </a:ln>
          </c:spPr>
          <c:marker>
            <c:symbol val="none"/>
          </c:marker>
          <c:dLbls>
            <c:dLbl>
              <c:idx val="0"/>
              <c:tx>
                <c:rich>
                  <a:bodyPr/>
                  <a:lstStyle/>
                  <a:p>
                    <a:r>
                      <a:rPr lang="en-US" smtClean="0"/>
                      <a:t>318,7</a:t>
                    </a:r>
                    <a:endParaRPr lang="en-US" dirty="0"/>
                  </a:p>
                </c:rich>
              </c:tx>
              <c:dLblPos val="t"/>
              <c:showLegendKey val="0"/>
              <c:showVal val="1"/>
              <c:showCatName val="0"/>
              <c:showSerName val="0"/>
              <c:showPercent val="0"/>
              <c:showBubbleSize val="0"/>
            </c:dLbl>
            <c:dLbl>
              <c:idx val="1"/>
              <c:tx>
                <c:rich>
                  <a:bodyPr/>
                  <a:lstStyle/>
                  <a:p>
                    <a:r>
                      <a:rPr lang="en-US" smtClean="0"/>
                      <a:t>296,6</a:t>
                    </a:r>
                    <a:endParaRPr lang="en-US"/>
                  </a:p>
                </c:rich>
              </c:tx>
              <c:dLblPos val="t"/>
              <c:showLegendKey val="0"/>
              <c:showVal val="1"/>
              <c:showCatName val="0"/>
              <c:showSerName val="0"/>
              <c:showPercent val="0"/>
              <c:showBubbleSize val="0"/>
            </c:dLbl>
            <c:dLbl>
              <c:idx val="2"/>
              <c:tx>
                <c:rich>
                  <a:bodyPr/>
                  <a:lstStyle/>
                  <a:p>
                    <a:r>
                      <a:rPr lang="en-US" smtClean="0"/>
                      <a:t>295,1</a:t>
                    </a:r>
                    <a:endParaRPr lang="en-US"/>
                  </a:p>
                </c:rich>
              </c:tx>
              <c:dLblPos val="t"/>
              <c:showLegendKey val="0"/>
              <c:showVal val="1"/>
              <c:showCatName val="0"/>
              <c:showSerName val="0"/>
              <c:showPercent val="0"/>
              <c:showBubbleSize val="0"/>
            </c:dLbl>
            <c:dLbl>
              <c:idx val="3"/>
              <c:tx>
                <c:rich>
                  <a:bodyPr/>
                  <a:lstStyle/>
                  <a:p>
                    <a:r>
                      <a:rPr lang="en-US" smtClean="0"/>
                      <a:t>309,5</a:t>
                    </a:r>
                    <a:endParaRPr lang="en-US"/>
                  </a:p>
                </c:rich>
              </c:tx>
              <c:dLblPos val="t"/>
              <c:showLegendKey val="0"/>
              <c:showVal val="1"/>
              <c:showCatName val="0"/>
              <c:showSerName val="0"/>
              <c:showPercent val="0"/>
              <c:showBubbleSize val="0"/>
            </c:dLbl>
            <c:dLbl>
              <c:idx val="4"/>
              <c:tx>
                <c:rich>
                  <a:bodyPr/>
                  <a:lstStyle/>
                  <a:p>
                    <a:r>
                      <a:rPr lang="en-US" smtClean="0"/>
                      <a:t>357,3</a:t>
                    </a:r>
                    <a:endParaRPr lang="en-US"/>
                  </a:p>
                </c:rich>
              </c:tx>
              <c:dLblPos val="t"/>
              <c:showLegendKey val="0"/>
              <c:showVal val="1"/>
              <c:showCatName val="0"/>
              <c:showSerName val="0"/>
              <c:showPercent val="0"/>
              <c:showBubbleSize val="0"/>
            </c:dLbl>
            <c:dLbl>
              <c:idx val="5"/>
              <c:tx>
                <c:rich>
                  <a:bodyPr/>
                  <a:lstStyle/>
                  <a:p>
                    <a:r>
                      <a:rPr lang="en-US" smtClean="0"/>
                      <a:t>351,6</a:t>
                    </a:r>
                    <a:endParaRPr lang="en-US"/>
                  </a:p>
                </c:rich>
              </c:tx>
              <c:dLblPos val="t"/>
              <c:showLegendKey val="0"/>
              <c:showVal val="1"/>
              <c:showCatName val="0"/>
              <c:showSerName val="0"/>
              <c:showPercent val="0"/>
              <c:showBubbleSize val="0"/>
            </c:dLbl>
            <c:txPr>
              <a:bodyPr/>
              <a:lstStyle/>
              <a:p>
                <a:pPr>
                  <a:defRPr b="1">
                    <a:solidFill>
                      <a:srgbClr val="C00000"/>
                    </a:solidFill>
                  </a:defRPr>
                </a:pPr>
                <a:endParaRPr lang="es-ES"/>
              </a:p>
            </c:txPr>
            <c:dLblPos val="t"/>
            <c:showLegendKey val="0"/>
            <c:showVal val="1"/>
            <c:showCatName val="0"/>
            <c:showSerName val="0"/>
            <c:showPercent val="0"/>
            <c:showBubbleSize val="0"/>
            <c:showLeaderLines val="0"/>
          </c:dLbls>
          <c:cat>
            <c:numRef>
              <c:f>'AGO 2011 2015'!$B$15:$B$20</c:f>
              <c:numCache>
                <c:formatCode>General</c:formatCode>
                <c:ptCount val="6"/>
                <c:pt idx="0">
                  <c:v>2011</c:v>
                </c:pt>
                <c:pt idx="1">
                  <c:v>2012</c:v>
                </c:pt>
                <c:pt idx="2">
                  <c:v>2013</c:v>
                </c:pt>
                <c:pt idx="3">
                  <c:v>2014</c:v>
                </c:pt>
                <c:pt idx="4">
                  <c:v>2015</c:v>
                </c:pt>
                <c:pt idx="5">
                  <c:v>2016</c:v>
                </c:pt>
              </c:numCache>
            </c:numRef>
          </c:cat>
          <c:val>
            <c:numRef>
              <c:f>'AGO 2011 2015'!$E$15:$E$20</c:f>
              <c:numCache>
                <c:formatCode>0</c:formatCode>
                <c:ptCount val="6"/>
                <c:pt idx="0">
                  <c:v>318750.51500000001</c:v>
                </c:pt>
                <c:pt idx="1">
                  <c:v>296641.11</c:v>
                </c:pt>
                <c:pt idx="2">
                  <c:v>295057.23300000001</c:v>
                </c:pt>
                <c:pt idx="3">
                  <c:v>309469.45399999997</c:v>
                </c:pt>
                <c:pt idx="4">
                  <c:v>357267.30700000003</c:v>
                </c:pt>
                <c:pt idx="5">
                  <c:v>351584.44099999999</c:v>
                </c:pt>
              </c:numCache>
            </c:numRef>
          </c:val>
          <c:smooth val="0"/>
        </c:ser>
        <c:dLbls>
          <c:showLegendKey val="0"/>
          <c:showVal val="0"/>
          <c:showCatName val="0"/>
          <c:showSerName val="0"/>
          <c:showPercent val="0"/>
          <c:showBubbleSize val="0"/>
        </c:dLbls>
        <c:marker val="1"/>
        <c:smooth val="0"/>
        <c:axId val="103985920"/>
        <c:axId val="103987456"/>
      </c:lineChart>
      <c:catAx>
        <c:axId val="103985920"/>
        <c:scaling>
          <c:orientation val="minMax"/>
        </c:scaling>
        <c:delete val="0"/>
        <c:axPos val="b"/>
        <c:numFmt formatCode="General" sourceLinked="1"/>
        <c:majorTickMark val="out"/>
        <c:minorTickMark val="none"/>
        <c:tickLblPos val="nextTo"/>
        <c:crossAx val="103987456"/>
        <c:crosses val="autoZero"/>
        <c:auto val="1"/>
        <c:lblAlgn val="ctr"/>
        <c:lblOffset val="100"/>
        <c:noMultiLvlLbl val="0"/>
      </c:catAx>
      <c:valAx>
        <c:axId val="103987456"/>
        <c:scaling>
          <c:orientation val="minMax"/>
        </c:scaling>
        <c:delete val="0"/>
        <c:axPos val="l"/>
        <c:majorGridlines/>
        <c:numFmt formatCode="0" sourceLinked="1"/>
        <c:majorTickMark val="out"/>
        <c:minorTickMark val="none"/>
        <c:tickLblPos val="nextTo"/>
        <c:crossAx val="103985920"/>
        <c:crosses val="autoZero"/>
        <c:crossBetween val="between"/>
      </c:valAx>
    </c:plotArea>
    <c:legend>
      <c:legendPos val="r"/>
      <c:overlay val="0"/>
      <c:txPr>
        <a:bodyPr/>
        <a:lstStyle/>
        <a:p>
          <a:pPr>
            <a:defRPr sz="1200" b="1"/>
          </a:pPr>
          <a:endParaRPr lang="es-ES"/>
        </a:p>
      </c:txPr>
    </c:legend>
    <c:plotVisOnly val="1"/>
    <c:dispBlanksAs val="gap"/>
    <c:showDLblsOverMax val="0"/>
  </c:chart>
  <c:spPr>
    <a:ln>
      <a:solidFill>
        <a:schemeClr val="accent4">
          <a:lumMod val="60000"/>
          <a:lumOff val="40000"/>
        </a:schemeClr>
      </a:solid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dirty="0" smtClean="0"/>
              <a:t>2016 (% del GS</a:t>
            </a:r>
            <a:r>
              <a:rPr lang="es-ES" baseline="0" dirty="0" smtClean="0"/>
              <a:t> público</a:t>
            </a:r>
            <a:r>
              <a:rPr lang="es-ES" dirty="0" smtClean="0"/>
              <a:t>)</a:t>
            </a:r>
            <a:endParaRPr lang="es-ES" dirty="0"/>
          </a:p>
        </c:rich>
      </c:tx>
      <c:overlay val="0"/>
    </c:title>
    <c:autoTitleDeleted val="0"/>
    <c:plotArea>
      <c:layout/>
      <c:pieChart>
        <c:varyColors val="1"/>
        <c:ser>
          <c:idx val="0"/>
          <c:order val="0"/>
          <c:tx>
            <c:strRef>
              <c:f>'AGO 2011 2015'!$B$258</c:f>
              <c:strCache>
                <c:ptCount val="1"/>
                <c:pt idx="0">
                  <c:v>Forecast 2016</c:v>
                </c:pt>
              </c:strCache>
            </c:strRef>
          </c:tx>
          <c:dPt>
            <c:idx val="0"/>
            <c:bubble3D val="0"/>
            <c:spPr>
              <a:solidFill>
                <a:schemeClr val="accent4">
                  <a:lumMod val="40000"/>
                  <a:lumOff val="60000"/>
                </a:schemeClr>
              </a:solidFill>
            </c:spPr>
          </c:dPt>
          <c:dPt>
            <c:idx val="1"/>
            <c:bubble3D val="0"/>
            <c:spPr>
              <a:solidFill>
                <a:schemeClr val="accent4">
                  <a:lumMod val="60000"/>
                  <a:lumOff val="40000"/>
                </a:schemeClr>
              </a:solidFill>
            </c:spPr>
          </c:dPt>
          <c:dPt>
            <c:idx val="2"/>
            <c:bubble3D val="0"/>
            <c:spPr>
              <a:solidFill>
                <a:schemeClr val="tx2">
                  <a:lumMod val="40000"/>
                  <a:lumOff val="60000"/>
                </a:schemeClr>
              </a:solidFill>
            </c:spPr>
          </c:dPt>
          <c:dPt>
            <c:idx val="3"/>
            <c:bubble3D val="0"/>
            <c:explosion val="22"/>
            <c:spPr>
              <a:solidFill>
                <a:srgbClr val="FFFF00"/>
              </a:solidFill>
            </c:spPr>
          </c:dPt>
          <c:dPt>
            <c:idx val="4"/>
            <c:bubble3D val="0"/>
            <c:spPr>
              <a:solidFill>
                <a:schemeClr val="accent6">
                  <a:lumMod val="60000"/>
                  <a:lumOff val="40000"/>
                </a:schemeClr>
              </a:solidFill>
            </c:spPr>
          </c:dPt>
          <c:dLbls>
            <c:dLbl>
              <c:idx val="0"/>
              <c:tx>
                <c:rich>
                  <a:bodyPr/>
                  <a:lstStyle/>
                  <a:p>
                    <a:r>
                      <a:rPr lang="en-US" smtClean="0"/>
                      <a:t>Farmacia </a:t>
                    </a:r>
                    <a:r>
                      <a:rPr lang="en-US"/>
                      <a:t>Hospital
11%</a:t>
                    </a:r>
                  </a:p>
                </c:rich>
              </c:tx>
              <c:showLegendKey val="0"/>
              <c:showVal val="0"/>
              <c:showCatName val="1"/>
              <c:showSerName val="0"/>
              <c:showPercent val="1"/>
              <c:showBubbleSize val="0"/>
            </c:dLbl>
            <c:dLbl>
              <c:idx val="1"/>
              <c:tx>
                <c:rich>
                  <a:bodyPr/>
                  <a:lstStyle/>
                  <a:p>
                    <a:r>
                      <a:rPr lang="en-US" sz="1400" dirty="0" err="1" smtClean="0"/>
                      <a:t>Farmacia</a:t>
                    </a:r>
                    <a:r>
                      <a:rPr lang="en-US" sz="1400" dirty="0" smtClean="0"/>
                      <a:t> </a:t>
                    </a:r>
                    <a:r>
                      <a:rPr lang="en-US" sz="1400" dirty="0" err="1"/>
                      <a:t>Receta</a:t>
                    </a:r>
                    <a:r>
                      <a:rPr lang="en-US" sz="1400" baseline="0" dirty="0"/>
                      <a:t> </a:t>
                    </a:r>
                    <a:r>
                      <a:rPr lang="en-US" sz="1400" dirty="0"/>
                      <a:t>14%</a:t>
                    </a:r>
                    <a:endParaRPr lang="en-US" dirty="0"/>
                  </a:p>
                </c:rich>
              </c:tx>
              <c:showLegendKey val="0"/>
              <c:showVal val="0"/>
              <c:showCatName val="1"/>
              <c:showSerName val="0"/>
              <c:showPercent val="1"/>
              <c:showBubbleSize val="0"/>
            </c:dLbl>
            <c:dLbl>
              <c:idx val="2"/>
              <c:tx>
                <c:rich>
                  <a:bodyPr/>
                  <a:lstStyle/>
                  <a:p>
                    <a:r>
                      <a:rPr lang="en-US" sz="1400" dirty="0" err="1" smtClean="0"/>
                      <a:t>Nóminas</a:t>
                    </a:r>
                    <a:r>
                      <a:rPr lang="en-US" sz="1400" baseline="0" dirty="0" smtClean="0"/>
                      <a:t> </a:t>
                    </a:r>
                    <a:r>
                      <a:rPr lang="en-US" sz="1400" dirty="0"/>
                      <a:t>48 %</a:t>
                    </a:r>
                    <a:endParaRPr lang="en-US" dirty="0"/>
                  </a:p>
                </c:rich>
              </c:tx>
              <c:showLegendKey val="0"/>
              <c:showVal val="0"/>
              <c:showCatName val="1"/>
              <c:showSerName val="0"/>
              <c:showPercent val="1"/>
              <c:showBubbleSize val="0"/>
            </c:dLbl>
            <c:dLbl>
              <c:idx val="3"/>
              <c:layout>
                <c:manualLayout>
                  <c:x val="6.6198610507923361E-2"/>
                  <c:y val="1.6013041239226842E-2"/>
                </c:manualLayout>
              </c:layout>
              <c:tx>
                <c:rich>
                  <a:bodyPr/>
                  <a:lstStyle/>
                  <a:p>
                    <a:r>
                      <a:rPr lang="en-US" sz="1800" b="1" dirty="0" err="1"/>
                      <a:t>Conciertos</a:t>
                    </a:r>
                    <a:r>
                      <a:rPr lang="en-US" sz="1800" b="1" dirty="0"/>
                      <a:t>
11%</a:t>
                    </a:r>
                  </a:p>
                </c:rich>
              </c:tx>
              <c:showLegendKey val="0"/>
              <c:showVal val="0"/>
              <c:showCatName val="1"/>
              <c:showSerName val="0"/>
              <c:showPercent val="1"/>
              <c:showBubbleSize val="0"/>
            </c:dLbl>
            <c:dLbl>
              <c:idx val="4"/>
              <c:tx>
                <c:rich>
                  <a:bodyPr/>
                  <a:lstStyle/>
                  <a:p>
                    <a:r>
                      <a:rPr lang="en-US" sz="1400"/>
                      <a:t>Resto</a:t>
                    </a:r>
                    <a:r>
                      <a:rPr lang="en-US" sz="1400" baseline="0"/>
                      <a:t> </a:t>
                    </a:r>
                    <a:r>
                      <a:rPr lang="en-US" sz="1400"/>
                      <a:t>16</a:t>
                    </a:r>
                    <a:r>
                      <a:rPr lang="en-US" sz="1400" baseline="0"/>
                      <a:t> </a:t>
                    </a:r>
                    <a:r>
                      <a:rPr lang="en-US" sz="1400"/>
                      <a:t>%</a:t>
                    </a:r>
                    <a:endParaRPr lang="en-US"/>
                  </a:p>
                </c:rich>
              </c:tx>
              <c:showLegendKey val="0"/>
              <c:showVal val="0"/>
              <c:showCatName val="1"/>
              <c:showSerName val="0"/>
              <c:showPercent val="1"/>
              <c:showBubbleSize val="0"/>
            </c:dLbl>
            <c:txPr>
              <a:bodyPr/>
              <a:lstStyle/>
              <a:p>
                <a:pPr>
                  <a:defRPr sz="1400" b="1"/>
                </a:pPr>
                <a:endParaRPr lang="es-ES"/>
              </a:p>
            </c:txPr>
            <c:showLegendKey val="0"/>
            <c:showVal val="0"/>
            <c:showCatName val="1"/>
            <c:showSerName val="0"/>
            <c:showPercent val="1"/>
            <c:showBubbleSize val="0"/>
            <c:showLeaderLines val="1"/>
          </c:dLbls>
          <c:cat>
            <c:strRef>
              <c:f>'AGO 2011 2015'!$C$257:$G$257</c:f>
              <c:strCache>
                <c:ptCount val="5"/>
                <c:pt idx="0">
                  <c:v>Far Hospital</c:v>
                </c:pt>
                <c:pt idx="1">
                  <c:v>Far Receta</c:v>
                </c:pt>
                <c:pt idx="2">
                  <c:v>Nomina</c:v>
                </c:pt>
                <c:pt idx="3">
                  <c:v>Conciertos</c:v>
                </c:pt>
                <c:pt idx="4">
                  <c:v>Resto</c:v>
                </c:pt>
              </c:strCache>
            </c:strRef>
          </c:cat>
          <c:val>
            <c:numRef>
              <c:f>'AGO 2011 2015'!$C$258:$G$258</c:f>
              <c:numCache>
                <c:formatCode>#,##0" "</c:formatCode>
                <c:ptCount val="5"/>
                <c:pt idx="0">
                  <c:v>154362.01</c:v>
                </c:pt>
                <c:pt idx="1">
                  <c:v>197222.43100000001</c:v>
                </c:pt>
                <c:pt idx="2" formatCode="0">
                  <c:v>698817.58700000006</c:v>
                </c:pt>
                <c:pt idx="3" formatCode="0">
                  <c:v>155722.31200000001</c:v>
                </c:pt>
                <c:pt idx="4">
                  <c:v>236970.63800000004</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'[Gráfico en Microsoft PowerPoint]Hoja2'!$A$48</c:f>
              <c:strCache>
                <c:ptCount val="1"/>
                <c:pt idx="0">
                  <c:v>EGSP</c:v>
                </c:pt>
              </c:strCache>
            </c:strRef>
          </c:tx>
          <c:invertIfNegative val="0"/>
          <c:dLbls>
            <c:dLbl>
              <c:idx val="0"/>
              <c:tx>
                <c:rich>
                  <a:bodyPr/>
                  <a:lstStyle/>
                  <a:p>
                    <a:r>
                      <a:rPr lang="en-US" dirty="0" smtClean="0"/>
                      <a:t>65,5</a:t>
                    </a:r>
                    <a:endParaRPr lang="en-US" dirty="0"/>
                  </a:p>
                </c:rich>
              </c:tx>
              <c:showLegendKey val="0"/>
              <c:showVal val="1"/>
              <c:showCatName val="0"/>
              <c:showSerName val="0"/>
              <c:showPercent val="0"/>
              <c:showBubbleSize val="0"/>
            </c:dLbl>
            <c:dLbl>
              <c:idx val="1"/>
              <c:tx>
                <c:rich>
                  <a:bodyPr/>
                  <a:lstStyle/>
                  <a:p>
                    <a:r>
                      <a:rPr lang="en-US" dirty="0" smtClean="0"/>
                      <a:t>85,5</a:t>
                    </a:r>
                    <a:endParaRPr lang="en-US" dirty="0"/>
                  </a:p>
                </c:rich>
              </c:tx>
              <c:showLegendKey val="0"/>
              <c:showVal val="1"/>
              <c:showCatName val="0"/>
              <c:showSerName val="0"/>
              <c:showPercent val="0"/>
              <c:showBubbleSize val="0"/>
            </c:dLbl>
            <c:dLbl>
              <c:idx val="2"/>
              <c:tx>
                <c:rich>
                  <a:bodyPr/>
                  <a:lstStyle/>
                  <a:p>
                    <a:r>
                      <a:rPr lang="en-US" dirty="0" smtClean="0"/>
                      <a:t>128,2</a:t>
                    </a:r>
                    <a:endParaRPr lang="en-US" dirty="0"/>
                  </a:p>
                </c:rich>
              </c:tx>
              <c:showLegendKey val="0"/>
              <c:showVal val="1"/>
              <c:showCatName val="0"/>
              <c:showSerName val="0"/>
              <c:showPercent val="0"/>
              <c:showBubbleSize val="0"/>
            </c:dLbl>
            <c:dLbl>
              <c:idx val="3"/>
              <c:tx>
                <c:rich>
                  <a:bodyPr/>
                  <a:lstStyle/>
                  <a:p>
                    <a:r>
                      <a:rPr lang="en-US" dirty="0" smtClean="0"/>
                      <a:t>116,7</a:t>
                    </a:r>
                    <a:endParaRPr lang="en-US" dirty="0"/>
                  </a:p>
                </c:rich>
              </c:tx>
              <c:showLegendKey val="0"/>
              <c:showVal val="1"/>
              <c:showCatName val="0"/>
              <c:showSerName val="0"/>
              <c:showPercent val="0"/>
              <c:showBubbleSize val="0"/>
            </c:dLbl>
            <c:dLbl>
              <c:idx val="4"/>
              <c:tx>
                <c:rich>
                  <a:bodyPr/>
                  <a:lstStyle/>
                  <a:p>
                    <a:r>
                      <a:rPr lang="en-US" dirty="0" smtClean="0"/>
                      <a:t>123,2</a:t>
                    </a:r>
                    <a:endParaRPr lang="en-US" dirty="0"/>
                  </a:p>
                </c:rich>
              </c:tx>
              <c:showLegendKey val="0"/>
              <c:showVal val="1"/>
              <c:showCatName val="0"/>
              <c:showSerName val="0"/>
              <c:showPercent val="0"/>
              <c:showBubbleSize val="0"/>
            </c:dLbl>
            <c:dLbl>
              <c:idx val="5"/>
              <c:tx>
                <c:rich>
                  <a:bodyPr/>
                  <a:lstStyle/>
                  <a:p>
                    <a:r>
                      <a:rPr lang="en-US" dirty="0" smtClean="0"/>
                      <a:t>155,8</a:t>
                    </a:r>
                    <a:endParaRPr lang="en-US" dirty="0"/>
                  </a:p>
                </c:rich>
              </c:tx>
              <c:showLegendKey val="0"/>
              <c:showVal val="1"/>
              <c:showCatName val="0"/>
              <c:showSerName val="0"/>
              <c:showPercent val="0"/>
              <c:showBubbleSize val="0"/>
            </c:dLbl>
            <c:dLbl>
              <c:idx val="6"/>
              <c:tx>
                <c:rich>
                  <a:bodyPr/>
                  <a:lstStyle/>
                  <a:p>
                    <a:r>
                      <a:rPr lang="en-US" dirty="0" smtClean="0"/>
                      <a:t>145,0</a:t>
                    </a:r>
                    <a:endParaRPr lang="en-US" dirty="0"/>
                  </a:p>
                </c:rich>
              </c:tx>
              <c:showLegendKey val="0"/>
              <c:showVal val="1"/>
              <c:showCatName val="0"/>
              <c:showSerName val="0"/>
              <c:showPercent val="0"/>
              <c:showBubbleSize val="0"/>
            </c:dLbl>
            <c:dLbl>
              <c:idx val="7"/>
              <c:tx>
                <c:rich>
                  <a:bodyPr/>
                  <a:lstStyle/>
                  <a:p>
                    <a:r>
                      <a:rPr lang="en-US" dirty="0" smtClean="0"/>
                      <a:t>169,9</a:t>
                    </a:r>
                    <a:endParaRPr lang="en-US" dirty="0"/>
                  </a:p>
                </c:rich>
              </c:tx>
              <c:showLegendKey val="0"/>
              <c:showVal val="1"/>
              <c:showCatName val="0"/>
              <c:showSerName val="0"/>
              <c:showPercent val="0"/>
              <c:showBubbleSize val="0"/>
            </c:dLbl>
            <c:dLbl>
              <c:idx val="8"/>
              <c:tx>
                <c:rich>
                  <a:bodyPr/>
                  <a:lstStyle/>
                  <a:p>
                    <a:r>
                      <a:rPr lang="en-US" dirty="0" smtClean="0"/>
                      <a:t>161,4</a:t>
                    </a:r>
                    <a:endParaRPr lang="en-US" dirty="0"/>
                  </a:p>
                </c:rich>
              </c:tx>
              <c:showLegendKey val="0"/>
              <c:showVal val="1"/>
              <c:showCatName val="0"/>
              <c:showSerName val="0"/>
              <c:showPercent val="0"/>
              <c:showBubbleSize val="0"/>
            </c:dLbl>
            <c:txPr>
              <a:bodyPr/>
              <a:lstStyle/>
              <a:p>
                <a:pPr>
                  <a:defRPr sz="1050" b="1"/>
                </a:pPr>
                <a:endParaRPr lang="es-ES"/>
              </a:p>
            </c:txPr>
            <c:showLegendKey val="0"/>
            <c:showVal val="1"/>
            <c:showCatName val="0"/>
            <c:showSerName val="0"/>
            <c:showPercent val="0"/>
            <c:showBubbleSize val="0"/>
            <c:showLeaderLines val="0"/>
          </c:dLbls>
          <c:cat>
            <c:strRef>
              <c:f>'[Gráfico en Microsoft PowerPoint]Hoja2'!$B$47:$J$47</c:f>
              <c:strCache>
                <c:ptCount val="9"/>
                <c:pt idx="0">
                  <c:v>2009.</c:v>
                </c:pt>
                <c:pt idx="1">
                  <c:v>2010.</c:v>
                </c:pt>
                <c:pt idx="2">
                  <c:v>2011.</c:v>
                </c:pt>
                <c:pt idx="3">
                  <c:v>2012.</c:v>
                </c:pt>
                <c:pt idx="4">
                  <c:v>2013.</c:v>
                </c:pt>
                <c:pt idx="5">
                  <c:v>2014.</c:v>
                </c:pt>
                <c:pt idx="6">
                  <c:v>2015.</c:v>
                </c:pt>
                <c:pt idx="7">
                  <c:v>2016.</c:v>
                </c:pt>
                <c:pt idx="8">
                  <c:v>2017.</c:v>
                </c:pt>
              </c:strCache>
            </c:strRef>
          </c:cat>
          <c:val>
            <c:numRef>
              <c:f>'[Gráfico en Microsoft PowerPoint]Hoja2'!$B$48:$J$48</c:f>
              <c:numCache>
                <c:formatCode>General</c:formatCode>
                <c:ptCount val="9"/>
                <c:pt idx="0">
                  <c:v>65564</c:v>
                </c:pt>
                <c:pt idx="1">
                  <c:v>85508</c:v>
                </c:pt>
                <c:pt idx="2">
                  <c:v>128232</c:v>
                </c:pt>
                <c:pt idx="3">
                  <c:v>116669</c:v>
                </c:pt>
                <c:pt idx="4">
                  <c:v>123164</c:v>
                </c:pt>
                <c:pt idx="5">
                  <c:v>155818</c:v>
                </c:pt>
                <c:pt idx="6">
                  <c:v>145019</c:v>
                </c:pt>
                <c:pt idx="7">
                  <c:v>169920</c:v>
                </c:pt>
                <c:pt idx="8">
                  <c:v>161436</c:v>
                </c:pt>
              </c:numCache>
            </c:numRef>
          </c:val>
        </c:ser>
        <c:dLbls>
          <c:showLegendKey val="0"/>
          <c:showVal val="0"/>
          <c:showCatName val="0"/>
          <c:showSerName val="0"/>
          <c:showPercent val="0"/>
          <c:showBubbleSize val="0"/>
        </c:dLbls>
        <c:gapWidth val="150"/>
        <c:axId val="116691328"/>
        <c:axId val="116692864"/>
      </c:barChart>
      <c:catAx>
        <c:axId val="116691328"/>
        <c:scaling>
          <c:orientation val="minMax"/>
        </c:scaling>
        <c:delete val="0"/>
        <c:axPos val="b"/>
        <c:majorTickMark val="out"/>
        <c:minorTickMark val="none"/>
        <c:tickLblPos val="nextTo"/>
        <c:txPr>
          <a:bodyPr/>
          <a:lstStyle/>
          <a:p>
            <a:pPr>
              <a:defRPr sz="1200" b="1"/>
            </a:pPr>
            <a:endParaRPr lang="es-ES"/>
          </a:p>
        </c:txPr>
        <c:crossAx val="116692864"/>
        <c:crosses val="autoZero"/>
        <c:auto val="1"/>
        <c:lblAlgn val="ctr"/>
        <c:lblOffset val="100"/>
        <c:noMultiLvlLbl val="0"/>
      </c:catAx>
      <c:valAx>
        <c:axId val="116692864"/>
        <c:scaling>
          <c:orientation val="minMax"/>
        </c:scaling>
        <c:delete val="0"/>
        <c:axPos val="l"/>
        <c:majorGridlines/>
        <c:numFmt formatCode="General" sourceLinked="1"/>
        <c:majorTickMark val="out"/>
        <c:minorTickMark val="none"/>
        <c:tickLblPos val="nextTo"/>
        <c:txPr>
          <a:bodyPr/>
          <a:lstStyle/>
          <a:p>
            <a:pPr>
              <a:defRPr sz="1100" b="1"/>
            </a:pPr>
            <a:endParaRPr lang="es-ES"/>
          </a:p>
        </c:txPr>
        <c:crossAx val="11669132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240507436570429"/>
          <c:y val="5.1400554097404488E-2"/>
          <c:w val="0.76951036070511702"/>
          <c:h val="0.77451407115777193"/>
        </c:manualLayout>
      </c:layout>
      <c:barChart>
        <c:barDir val="col"/>
        <c:grouping val="clustered"/>
        <c:varyColors val="0"/>
        <c:ser>
          <c:idx val="0"/>
          <c:order val="0"/>
          <c:tx>
            <c:strRef>
              <c:f>'[Gráfico en Microsoft PowerPoint]AGO 2011 2015'!$A$167</c:f>
              <c:strCache>
                <c:ptCount val="1"/>
                <c:pt idx="0">
                  <c:v>TOTAL EGSP total</c:v>
                </c:pt>
              </c:strCache>
            </c:strRef>
          </c:tx>
          <c:invertIfNegative val="0"/>
          <c:dLbls>
            <c:showLegendKey val="0"/>
            <c:showVal val="1"/>
            <c:showCatName val="0"/>
            <c:showSerName val="0"/>
            <c:showPercent val="0"/>
            <c:showBubbleSize val="0"/>
            <c:showLeaderLines val="0"/>
          </c:dLbls>
          <c:cat>
            <c:strRef>
              <c:f>'[Gráfico en Microsoft PowerPoint]AGO 2011 2015'!$B$166:$J$166</c:f>
              <c:strCache>
                <c:ptCount val="9"/>
                <c:pt idx="0">
                  <c:v>2009.</c:v>
                </c:pt>
                <c:pt idx="1">
                  <c:v>2010.</c:v>
                </c:pt>
                <c:pt idx="2">
                  <c:v>2011.</c:v>
                </c:pt>
                <c:pt idx="3">
                  <c:v>2012.</c:v>
                </c:pt>
                <c:pt idx="4">
                  <c:v>2013.</c:v>
                </c:pt>
                <c:pt idx="5">
                  <c:v>2014.</c:v>
                </c:pt>
                <c:pt idx="6">
                  <c:v>2015.</c:v>
                </c:pt>
                <c:pt idx="7">
                  <c:v>2016</c:v>
                </c:pt>
                <c:pt idx="8">
                  <c:v>2017</c:v>
                </c:pt>
              </c:strCache>
            </c:strRef>
          </c:cat>
          <c:val>
            <c:numRef>
              <c:f>'[Gráfico en Microsoft PowerPoint]AGO 2011 2015'!$B$167:$J$167</c:f>
              <c:numCache>
                <c:formatCode>0</c:formatCode>
                <c:ptCount val="9"/>
                <c:pt idx="0">
                  <c:v>1426.0170000000001</c:v>
                </c:pt>
                <c:pt idx="1">
                  <c:v>1678.9280000000001</c:v>
                </c:pt>
                <c:pt idx="2">
                  <c:v>1583.788</c:v>
                </c:pt>
                <c:pt idx="3">
                  <c:v>1293.164</c:v>
                </c:pt>
                <c:pt idx="4">
                  <c:v>1278.2170000000001</c:v>
                </c:pt>
                <c:pt idx="5">
                  <c:v>1332.287</c:v>
                </c:pt>
                <c:pt idx="6">
                  <c:v>1441.539</c:v>
                </c:pt>
              </c:numCache>
            </c:numRef>
          </c:val>
        </c:ser>
        <c:ser>
          <c:idx val="1"/>
          <c:order val="1"/>
          <c:tx>
            <c:strRef>
              <c:f>'[Gráfico en Microsoft PowerPoint]AGO 2011 2015'!$A$168</c:f>
              <c:strCache>
                <c:ptCount val="1"/>
                <c:pt idx="0">
                  <c:v>TOTAL PRESUPUESTO</c:v>
                </c:pt>
              </c:strCache>
            </c:strRef>
          </c:tx>
          <c:spPr>
            <a:solidFill>
              <a:schemeClr val="accent3"/>
            </a:solidFill>
          </c:spPr>
          <c:invertIfNegative val="0"/>
          <c:dLbls>
            <c:dLbl>
              <c:idx val="7"/>
              <c:layout/>
              <c:showLegendKey val="0"/>
              <c:showVal val="1"/>
              <c:showCatName val="0"/>
              <c:showSerName val="0"/>
              <c:showPercent val="0"/>
              <c:showBubbleSize val="0"/>
            </c:dLbl>
            <c:dLbl>
              <c:idx val="8"/>
              <c:layout/>
              <c:showLegendKey val="0"/>
              <c:showVal val="1"/>
              <c:showCatName val="0"/>
              <c:showSerName val="0"/>
              <c:showPercent val="0"/>
              <c:showBubbleSize val="0"/>
            </c:dLbl>
            <c:showLegendKey val="0"/>
            <c:showVal val="0"/>
            <c:showCatName val="0"/>
            <c:showSerName val="0"/>
            <c:showPercent val="0"/>
            <c:showBubbleSize val="0"/>
          </c:dLbls>
          <c:cat>
            <c:strRef>
              <c:f>'[Gráfico en Microsoft PowerPoint]AGO 2011 2015'!$B$166:$J$166</c:f>
              <c:strCache>
                <c:ptCount val="9"/>
                <c:pt idx="0">
                  <c:v>2009.</c:v>
                </c:pt>
                <c:pt idx="1">
                  <c:v>2010.</c:v>
                </c:pt>
                <c:pt idx="2">
                  <c:v>2011.</c:v>
                </c:pt>
                <c:pt idx="3">
                  <c:v>2012.</c:v>
                </c:pt>
                <c:pt idx="4">
                  <c:v>2013.</c:v>
                </c:pt>
                <c:pt idx="5">
                  <c:v>2014.</c:v>
                </c:pt>
                <c:pt idx="6">
                  <c:v>2015.</c:v>
                </c:pt>
                <c:pt idx="7">
                  <c:v>2016</c:v>
                </c:pt>
                <c:pt idx="8">
                  <c:v>2017</c:v>
                </c:pt>
              </c:strCache>
            </c:strRef>
          </c:cat>
          <c:val>
            <c:numRef>
              <c:f>'[Gráfico en Microsoft PowerPoint]AGO 2011 2015'!$B$168:$J$168</c:f>
              <c:numCache>
                <c:formatCode>0</c:formatCode>
                <c:ptCount val="9"/>
                <c:pt idx="0">
                  <c:v>1254.6420000000001</c:v>
                </c:pt>
                <c:pt idx="1">
                  <c:v>1168.1310000000001</c:v>
                </c:pt>
                <c:pt idx="2">
                  <c:v>1363</c:v>
                </c:pt>
                <c:pt idx="3">
                  <c:v>1222.4280000000001</c:v>
                </c:pt>
                <c:pt idx="4">
                  <c:v>1174.0909999999999</c:v>
                </c:pt>
                <c:pt idx="5">
                  <c:v>1193.0519999999999</c:v>
                </c:pt>
                <c:pt idx="6">
                  <c:v>1316.126</c:v>
                </c:pt>
                <c:pt idx="7">
                  <c:v>1389.9490000000001</c:v>
                </c:pt>
                <c:pt idx="8">
                  <c:v>1494.3150000000001</c:v>
                </c:pt>
              </c:numCache>
            </c:numRef>
          </c:val>
        </c:ser>
        <c:dLbls>
          <c:showLegendKey val="0"/>
          <c:showVal val="0"/>
          <c:showCatName val="0"/>
          <c:showSerName val="0"/>
          <c:showPercent val="0"/>
          <c:showBubbleSize val="0"/>
        </c:dLbls>
        <c:gapWidth val="150"/>
        <c:axId val="77364608"/>
        <c:axId val="77378688"/>
      </c:barChart>
      <c:catAx>
        <c:axId val="77364608"/>
        <c:scaling>
          <c:orientation val="minMax"/>
        </c:scaling>
        <c:delete val="0"/>
        <c:axPos val="b"/>
        <c:majorTickMark val="out"/>
        <c:minorTickMark val="none"/>
        <c:tickLblPos val="nextTo"/>
        <c:txPr>
          <a:bodyPr/>
          <a:lstStyle/>
          <a:p>
            <a:pPr>
              <a:defRPr sz="1100" b="1"/>
            </a:pPr>
            <a:endParaRPr lang="es-ES"/>
          </a:p>
        </c:txPr>
        <c:crossAx val="77378688"/>
        <c:crosses val="autoZero"/>
        <c:auto val="1"/>
        <c:lblAlgn val="ctr"/>
        <c:lblOffset val="100"/>
        <c:noMultiLvlLbl val="0"/>
      </c:catAx>
      <c:valAx>
        <c:axId val="77378688"/>
        <c:scaling>
          <c:orientation val="minMax"/>
        </c:scaling>
        <c:delete val="0"/>
        <c:axPos val="l"/>
        <c:majorGridlines/>
        <c:numFmt formatCode="0" sourceLinked="1"/>
        <c:majorTickMark val="out"/>
        <c:minorTickMark val="none"/>
        <c:tickLblPos val="nextTo"/>
        <c:txPr>
          <a:bodyPr/>
          <a:lstStyle/>
          <a:p>
            <a:pPr>
              <a:defRPr sz="1100" b="1"/>
            </a:pPr>
            <a:endParaRPr lang="es-ES"/>
          </a:p>
        </c:txPr>
        <c:crossAx val="77364608"/>
        <c:crosses val="autoZero"/>
        <c:crossBetween val="between"/>
      </c:valAx>
    </c:plotArea>
    <c:legend>
      <c:legendPos val="b"/>
      <c:legendEntry>
        <c:idx val="0"/>
        <c:txPr>
          <a:bodyPr/>
          <a:lstStyle/>
          <a:p>
            <a:pPr>
              <a:defRPr sz="1100" b="1"/>
            </a:pPr>
            <a:endParaRPr lang="es-ES"/>
          </a:p>
        </c:txPr>
      </c:legendEntry>
      <c:legendEntry>
        <c:idx val="1"/>
        <c:txPr>
          <a:bodyPr/>
          <a:lstStyle/>
          <a:p>
            <a:pPr>
              <a:defRPr sz="1100" b="1"/>
            </a:pPr>
            <a:endParaRPr lang="es-ES"/>
          </a:p>
        </c:txPr>
      </c:legendEntry>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dLbls>
          <c:showLegendKey val="0"/>
          <c:showVal val="0"/>
          <c:showCatName val="0"/>
          <c:showSerName val="0"/>
          <c:showPercent val="0"/>
          <c:showBubbleSize val="0"/>
          <c:showLeaderLines val="0"/>
        </c:dLbls>
        <c:firstSliceAng val="186"/>
      </c:pieChart>
    </c:plotArea>
    <c:legend>
      <c:legendPos val="r"/>
      <c:layout>
        <c:manualLayout>
          <c:xMode val="edge"/>
          <c:yMode val="edge"/>
          <c:x val="0.65678246816370178"/>
          <c:y val="0.16561668754251857"/>
          <c:w val="0.28148913677456983"/>
          <c:h val="0.60422765276693602"/>
        </c:manualLayout>
      </c:layout>
      <c:overlay val="0"/>
      <c:txPr>
        <a:bodyPr/>
        <a:lstStyle/>
        <a:p>
          <a:pPr>
            <a:defRPr sz="2400" b="1"/>
          </a:pPr>
          <a:endParaRPr lang="es-ES"/>
        </a:p>
      </c:txPr>
    </c:legend>
    <c:plotVisOnly val="1"/>
    <c:dispBlanksAs val="gap"/>
    <c:showDLblsOverMax val="0"/>
  </c:chart>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75"/>
      <c:rotY val="0"/>
      <c:rAngAx val="0"/>
      <c:perspective val="30"/>
    </c:view3D>
    <c:floor>
      <c:thickness val="0"/>
    </c:floor>
    <c:sideWall>
      <c:thickness val="0"/>
    </c:sideWall>
    <c:backWall>
      <c:thickness val="0"/>
    </c:backWall>
    <c:plotArea>
      <c:layout>
        <c:manualLayout>
          <c:layoutTarget val="inner"/>
          <c:xMode val="edge"/>
          <c:yMode val="edge"/>
          <c:x val="2.0860884035585055E-2"/>
          <c:y val="3.4614370637895527E-2"/>
          <c:w val="0.66391488162008283"/>
          <c:h val="0.96538562936210448"/>
        </c:manualLayout>
      </c:layout>
      <c:pie3DChart>
        <c:varyColors val="1"/>
        <c:ser>
          <c:idx val="0"/>
          <c:order val="0"/>
          <c:explosion val="25"/>
          <c:dPt>
            <c:idx val="0"/>
            <c:bubble3D val="0"/>
            <c:explosion val="0"/>
            <c:spPr>
              <a:solidFill>
                <a:schemeClr val="tx2">
                  <a:lumMod val="60000"/>
                  <a:lumOff val="40000"/>
                </a:schemeClr>
              </a:solidFill>
            </c:spPr>
          </c:dPt>
          <c:dPt>
            <c:idx val="1"/>
            <c:bubble3D val="0"/>
            <c:explosion val="16"/>
            <c:spPr>
              <a:solidFill>
                <a:schemeClr val="accent6"/>
              </a:solidFill>
            </c:spPr>
          </c:dPt>
          <c:cat>
            <c:strRef>
              <c:f>Hoja2!$B$180:$B$181</c:f>
              <c:strCache>
                <c:ptCount val="2"/>
                <c:pt idx="0">
                  <c:v>Sanidad</c:v>
                </c:pt>
                <c:pt idx="1">
                  <c:v>Consellerias resto</c:v>
                </c:pt>
              </c:strCache>
            </c:strRef>
          </c:cat>
          <c:val>
            <c:numRef>
              <c:f>Hoja2!$C$180:$C$181</c:f>
              <c:numCache>
                <c:formatCode>General</c:formatCode>
                <c:ptCount val="2"/>
                <c:pt idx="0">
                  <c:v>40</c:v>
                </c:pt>
                <c:pt idx="1">
                  <c:v>60</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sz="2000" b="1"/>
          </a:pPr>
          <a:endParaRPr lang="es-ES"/>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dirty="0" smtClean="0"/>
              <a:t>2016 (% del GS</a:t>
            </a:r>
            <a:r>
              <a:rPr lang="es-ES" baseline="0" dirty="0" smtClean="0"/>
              <a:t> público</a:t>
            </a:r>
            <a:r>
              <a:rPr lang="es-ES" dirty="0" smtClean="0"/>
              <a:t>)</a:t>
            </a:r>
            <a:endParaRPr lang="es-ES" dirty="0"/>
          </a:p>
        </c:rich>
      </c:tx>
      <c:layout/>
      <c:overlay val="0"/>
    </c:title>
    <c:autoTitleDeleted val="0"/>
    <c:plotArea>
      <c:layout/>
      <c:pieChart>
        <c:varyColors val="1"/>
        <c:ser>
          <c:idx val="0"/>
          <c:order val="0"/>
          <c:tx>
            <c:strRef>
              <c:f>'AGO 2011 2015'!$B$258</c:f>
              <c:strCache>
                <c:ptCount val="1"/>
                <c:pt idx="0">
                  <c:v>Forecast 2016</c:v>
                </c:pt>
              </c:strCache>
            </c:strRef>
          </c:tx>
          <c:explosion val="3"/>
          <c:dPt>
            <c:idx val="0"/>
            <c:bubble3D val="0"/>
            <c:explosion val="0"/>
            <c:spPr>
              <a:solidFill>
                <a:schemeClr val="accent4">
                  <a:lumMod val="40000"/>
                  <a:lumOff val="60000"/>
                </a:schemeClr>
              </a:solidFill>
            </c:spPr>
          </c:dPt>
          <c:dPt>
            <c:idx val="1"/>
            <c:bubble3D val="0"/>
            <c:explosion val="0"/>
            <c:spPr>
              <a:solidFill>
                <a:schemeClr val="accent4">
                  <a:lumMod val="60000"/>
                  <a:lumOff val="40000"/>
                </a:schemeClr>
              </a:solidFill>
            </c:spPr>
          </c:dPt>
          <c:dPt>
            <c:idx val="2"/>
            <c:bubble3D val="0"/>
            <c:explosion val="7"/>
            <c:spPr>
              <a:solidFill>
                <a:schemeClr val="tx2">
                  <a:lumMod val="40000"/>
                  <a:lumOff val="60000"/>
                </a:schemeClr>
              </a:solidFill>
            </c:spPr>
          </c:dPt>
          <c:dPt>
            <c:idx val="3"/>
            <c:bubble3D val="0"/>
            <c:explosion val="0"/>
            <c:spPr>
              <a:solidFill>
                <a:srgbClr val="FFFF00"/>
              </a:solidFill>
            </c:spPr>
          </c:dPt>
          <c:dPt>
            <c:idx val="4"/>
            <c:bubble3D val="0"/>
            <c:explosion val="14"/>
            <c:spPr>
              <a:solidFill>
                <a:schemeClr val="accent6">
                  <a:lumMod val="60000"/>
                  <a:lumOff val="40000"/>
                </a:schemeClr>
              </a:solidFill>
            </c:spPr>
          </c:dPt>
          <c:dLbls>
            <c:dLbl>
              <c:idx val="0"/>
              <c:layout/>
              <c:tx>
                <c:rich>
                  <a:bodyPr/>
                  <a:lstStyle/>
                  <a:p>
                    <a:r>
                      <a:rPr lang="en-US" smtClean="0"/>
                      <a:t>Farmacia </a:t>
                    </a:r>
                    <a:r>
                      <a:rPr lang="en-US"/>
                      <a:t>Hospital
11%</a:t>
                    </a:r>
                  </a:p>
                </c:rich>
              </c:tx>
              <c:showLegendKey val="0"/>
              <c:showVal val="0"/>
              <c:showCatName val="1"/>
              <c:showSerName val="0"/>
              <c:showPercent val="1"/>
              <c:showBubbleSize val="0"/>
            </c:dLbl>
            <c:dLbl>
              <c:idx val="1"/>
              <c:layout/>
              <c:tx>
                <c:rich>
                  <a:bodyPr/>
                  <a:lstStyle/>
                  <a:p>
                    <a:r>
                      <a:rPr lang="en-US" sz="1400" dirty="0" err="1" smtClean="0"/>
                      <a:t>Farmacia</a:t>
                    </a:r>
                    <a:r>
                      <a:rPr lang="en-US" sz="1400" dirty="0" smtClean="0"/>
                      <a:t> </a:t>
                    </a:r>
                    <a:r>
                      <a:rPr lang="en-US" sz="1400" dirty="0" err="1"/>
                      <a:t>Receta</a:t>
                    </a:r>
                    <a:r>
                      <a:rPr lang="en-US" sz="1400" baseline="0" dirty="0"/>
                      <a:t> </a:t>
                    </a:r>
                    <a:r>
                      <a:rPr lang="en-US" sz="1400" dirty="0"/>
                      <a:t>14%</a:t>
                    </a:r>
                    <a:endParaRPr lang="en-US" dirty="0"/>
                  </a:p>
                </c:rich>
              </c:tx>
              <c:showLegendKey val="0"/>
              <c:showVal val="0"/>
              <c:showCatName val="1"/>
              <c:showSerName val="0"/>
              <c:showPercent val="1"/>
              <c:showBubbleSize val="0"/>
            </c:dLbl>
            <c:dLbl>
              <c:idx val="2"/>
              <c:layout/>
              <c:tx>
                <c:rich>
                  <a:bodyPr/>
                  <a:lstStyle/>
                  <a:p>
                    <a:r>
                      <a:rPr lang="en-US" sz="1400" dirty="0" err="1" smtClean="0"/>
                      <a:t>Nóminas</a:t>
                    </a:r>
                    <a:r>
                      <a:rPr lang="en-US" sz="1400" baseline="0" dirty="0" smtClean="0"/>
                      <a:t> </a:t>
                    </a:r>
                    <a:r>
                      <a:rPr lang="en-US" sz="1400" dirty="0"/>
                      <a:t>48 %</a:t>
                    </a:r>
                    <a:endParaRPr lang="en-US" dirty="0"/>
                  </a:p>
                </c:rich>
              </c:tx>
              <c:showLegendKey val="0"/>
              <c:showVal val="0"/>
              <c:showCatName val="1"/>
              <c:showSerName val="0"/>
              <c:showPercent val="1"/>
              <c:showBubbleSize val="0"/>
            </c:dLbl>
            <c:dLbl>
              <c:idx val="4"/>
              <c:layout/>
              <c:tx>
                <c:rich>
                  <a:bodyPr/>
                  <a:lstStyle/>
                  <a:p>
                    <a:r>
                      <a:rPr lang="en-US" sz="1400"/>
                      <a:t>Resto</a:t>
                    </a:r>
                    <a:r>
                      <a:rPr lang="en-US" sz="1400" baseline="0"/>
                      <a:t> </a:t>
                    </a:r>
                    <a:r>
                      <a:rPr lang="en-US" sz="1400"/>
                      <a:t>16</a:t>
                    </a:r>
                    <a:r>
                      <a:rPr lang="en-US" sz="1400" baseline="0"/>
                      <a:t> </a:t>
                    </a:r>
                    <a:r>
                      <a:rPr lang="en-US" sz="1400"/>
                      <a:t>%</a:t>
                    </a:r>
                    <a:endParaRPr lang="en-US"/>
                  </a:p>
                </c:rich>
              </c:tx>
              <c:showLegendKey val="0"/>
              <c:showVal val="0"/>
              <c:showCatName val="1"/>
              <c:showSerName val="0"/>
              <c:showPercent val="1"/>
              <c:showBubbleSize val="0"/>
            </c:dLbl>
            <c:txPr>
              <a:bodyPr/>
              <a:lstStyle/>
              <a:p>
                <a:pPr>
                  <a:defRPr sz="1400" b="1"/>
                </a:pPr>
                <a:endParaRPr lang="es-ES"/>
              </a:p>
            </c:txPr>
            <c:showLegendKey val="0"/>
            <c:showVal val="0"/>
            <c:showCatName val="1"/>
            <c:showSerName val="0"/>
            <c:showPercent val="1"/>
            <c:showBubbleSize val="0"/>
            <c:showLeaderLines val="1"/>
          </c:dLbls>
          <c:cat>
            <c:strRef>
              <c:f>'AGO 2011 2015'!$C$257:$G$257</c:f>
              <c:strCache>
                <c:ptCount val="5"/>
                <c:pt idx="0">
                  <c:v>Far Hospital</c:v>
                </c:pt>
                <c:pt idx="1">
                  <c:v>Far Receta</c:v>
                </c:pt>
                <c:pt idx="2">
                  <c:v>Nomina</c:v>
                </c:pt>
                <c:pt idx="3">
                  <c:v>Conciertos</c:v>
                </c:pt>
                <c:pt idx="4">
                  <c:v>Resto</c:v>
                </c:pt>
              </c:strCache>
            </c:strRef>
          </c:cat>
          <c:val>
            <c:numRef>
              <c:f>'AGO 2011 2015'!$C$258:$G$258</c:f>
              <c:numCache>
                <c:formatCode>#,##0" "</c:formatCode>
                <c:ptCount val="5"/>
                <c:pt idx="0">
                  <c:v>154362.01</c:v>
                </c:pt>
                <c:pt idx="1">
                  <c:v>197222.43100000001</c:v>
                </c:pt>
                <c:pt idx="2" formatCode="0">
                  <c:v>698817.58700000006</c:v>
                </c:pt>
                <c:pt idx="3" formatCode="0">
                  <c:v>155722.31200000001</c:v>
                </c:pt>
                <c:pt idx="4">
                  <c:v>236970.63800000004</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069637786122362E-2"/>
          <c:y val="8.7823377225312041E-2"/>
          <c:w val="0.88041885259676211"/>
          <c:h val="0.69424397598269805"/>
        </c:manualLayout>
      </c:layout>
      <c:barChart>
        <c:barDir val="col"/>
        <c:grouping val="clustered"/>
        <c:varyColors val="0"/>
        <c:ser>
          <c:idx val="0"/>
          <c:order val="0"/>
          <c:tx>
            <c:v>Remuneración del personal</c:v>
          </c:tx>
          <c:spPr>
            <a:solidFill>
              <a:srgbClr val="4572A7"/>
            </a:solidFill>
            <a:ln>
              <a:noFill/>
            </a:ln>
          </c:spPr>
          <c:invertIfNegative val="0"/>
          <c:dLbls>
            <c:dLbl>
              <c:idx val="0"/>
              <c:tx>
                <c:rich>
                  <a:bodyPr/>
                  <a:lstStyle/>
                  <a:p>
                    <a:r>
                      <a:rPr lang="en-US" b="1" smtClean="0"/>
                      <a:t>732,5</a:t>
                    </a:r>
                    <a:endParaRPr lang="en-US"/>
                  </a:p>
                </c:rich>
              </c:tx>
              <c:showLegendKey val="0"/>
              <c:showVal val="1"/>
              <c:showCatName val="0"/>
              <c:showSerName val="0"/>
              <c:showPercent val="0"/>
              <c:showBubbleSize val="0"/>
            </c:dLbl>
            <c:dLbl>
              <c:idx val="1"/>
              <c:delete val="1"/>
            </c:dLbl>
            <c:dLbl>
              <c:idx val="2"/>
              <c:tx>
                <c:rich>
                  <a:bodyPr/>
                  <a:lstStyle/>
                  <a:p>
                    <a:r>
                      <a:rPr lang="en-US" b="1" smtClean="0"/>
                      <a:t>714,3</a:t>
                    </a:r>
                    <a:endParaRPr lang="en-US"/>
                  </a:p>
                </c:rich>
              </c:tx>
              <c:showLegendKey val="0"/>
              <c:showVal val="1"/>
              <c:showCatName val="0"/>
              <c:showSerName val="0"/>
              <c:showPercent val="0"/>
              <c:showBubbleSize val="0"/>
            </c:dLbl>
            <c:dLbl>
              <c:idx val="3"/>
              <c:delete val="1"/>
            </c:dLbl>
            <c:dLbl>
              <c:idx val="4"/>
              <c:tx>
                <c:rich>
                  <a:bodyPr/>
                  <a:lstStyle/>
                  <a:p>
                    <a:r>
                      <a:rPr lang="en-US" b="1" smtClean="0"/>
                      <a:t>689,3</a:t>
                    </a:r>
                    <a:endParaRPr lang="en-US"/>
                  </a:p>
                </c:rich>
              </c:tx>
              <c:showLegendKey val="0"/>
              <c:showVal val="1"/>
              <c:showCatName val="0"/>
              <c:showSerName val="0"/>
              <c:showPercent val="0"/>
              <c:showBubbleSize val="0"/>
            </c:dLbl>
            <c:dLbl>
              <c:idx val="5"/>
              <c:delete val="1"/>
            </c:dLbl>
            <c:dLbl>
              <c:idx val="6"/>
              <c:tx>
                <c:rich>
                  <a:bodyPr/>
                  <a:lstStyle/>
                  <a:p>
                    <a:r>
                      <a:rPr lang="en-US" b="1" smtClean="0"/>
                      <a:t>631,5</a:t>
                    </a:r>
                    <a:endParaRPr lang="en-US"/>
                  </a:p>
                </c:rich>
              </c:tx>
              <c:showLegendKey val="0"/>
              <c:showVal val="1"/>
              <c:showCatName val="0"/>
              <c:showSerName val="0"/>
              <c:showPercent val="0"/>
              <c:showBubbleSize val="0"/>
            </c:dLbl>
            <c:dLbl>
              <c:idx val="7"/>
              <c:delete val="1"/>
            </c:dLbl>
            <c:dLbl>
              <c:idx val="8"/>
              <c:tx>
                <c:rich>
                  <a:bodyPr/>
                  <a:lstStyle/>
                  <a:p>
                    <a:r>
                      <a:rPr lang="en-US" b="1" smtClean="0"/>
                      <a:t>632,5</a:t>
                    </a:r>
                    <a:endParaRPr lang="en-US"/>
                  </a:p>
                </c:rich>
              </c:tx>
              <c:showLegendKey val="0"/>
              <c:showVal val="1"/>
              <c:showCatName val="0"/>
              <c:showSerName val="0"/>
              <c:showPercent val="0"/>
              <c:showBubbleSize val="0"/>
            </c:dLbl>
            <c:dLbl>
              <c:idx val="9"/>
              <c:delete val="1"/>
            </c:dLbl>
            <c:dLbl>
              <c:idx val="10"/>
              <c:tx>
                <c:rich>
                  <a:bodyPr/>
                  <a:lstStyle/>
                  <a:p>
                    <a:r>
                      <a:rPr lang="en-US" b="1" smtClean="0"/>
                      <a:t>649,5</a:t>
                    </a:r>
                    <a:endParaRPr lang="en-US"/>
                  </a:p>
                </c:rich>
              </c:tx>
              <c:showLegendKey val="0"/>
              <c:showVal val="1"/>
              <c:showCatName val="0"/>
              <c:showSerName val="0"/>
              <c:showPercent val="0"/>
              <c:showBubbleSize val="0"/>
            </c:dLbl>
            <c:dLbl>
              <c:idx val="11"/>
              <c:delete val="1"/>
            </c:dLbl>
            <c:dLbl>
              <c:idx val="12"/>
              <c:tx>
                <c:rich>
                  <a:bodyPr/>
                  <a:lstStyle/>
                  <a:p>
                    <a:r>
                      <a:rPr lang="en-US" b="1" smtClean="0"/>
                      <a:t>688,7</a:t>
                    </a:r>
                    <a:endParaRPr lang="en-US"/>
                  </a:p>
                </c:rich>
              </c:tx>
              <c:showLegendKey val="0"/>
              <c:showVal val="1"/>
              <c:showCatName val="0"/>
              <c:showSerName val="0"/>
              <c:showPercent val="0"/>
              <c:showBubbleSize val="0"/>
            </c:dLbl>
            <c:txPr>
              <a:bodyPr lIns="0" tIns="0" rIns="0" bIns="0"/>
              <a:lstStyle/>
              <a:p>
                <a:pPr marL="0" marR="0" indent="0" algn="ctr" defTabSz="914400" fontAlgn="auto" hangingPunct="1">
                  <a:lnSpc>
                    <a:spcPct val="100000"/>
                  </a:lnSpc>
                  <a:spcBef>
                    <a:spcPts val="0"/>
                  </a:spcBef>
                  <a:spcAft>
                    <a:spcPts val="0"/>
                  </a:spcAft>
                  <a:tabLst/>
                  <a:defRPr lang="es-ES" sz="1000" b="1" i="0" u="none" strike="noStrike" kern="1200" baseline="0">
                    <a:solidFill>
                      <a:srgbClr val="000000"/>
                    </a:solidFill>
                    <a:latin typeface="Calibri"/>
                  </a:defRPr>
                </a:pPr>
                <a:endParaRPr lang="es-ES"/>
              </a:p>
            </c:txPr>
            <c:showLegendKey val="0"/>
            <c:showVal val="1"/>
            <c:showCatName val="0"/>
            <c:showSerName val="0"/>
            <c:showPercent val="0"/>
            <c:showBubbleSize val="0"/>
            <c:showLeaderLines val="0"/>
          </c:dLbls>
          <c:cat>
            <c:strLit>
              <c:ptCount val="13"/>
              <c:pt idx="0">
                <c:v>2009</c:v>
              </c:pt>
              <c:pt idx="2">
                <c:v>2010</c:v>
              </c:pt>
              <c:pt idx="4">
                <c:v>2011</c:v>
              </c:pt>
              <c:pt idx="6">
                <c:v>2012</c:v>
              </c:pt>
              <c:pt idx="8">
                <c:v>2013</c:v>
              </c:pt>
              <c:pt idx="10">
                <c:v>2014*</c:v>
              </c:pt>
              <c:pt idx="12">
                <c:v>2015*</c:v>
              </c:pt>
            </c:strLit>
          </c:cat>
          <c:val>
            <c:numLit>
              <c:formatCode>General</c:formatCode>
              <c:ptCount val="13"/>
              <c:pt idx="0">
                <c:v>732543.98733999988</c:v>
              </c:pt>
              <c:pt idx="1">
                <c:v>0</c:v>
              </c:pt>
              <c:pt idx="2">
                <c:v>714290.97590999992</c:v>
              </c:pt>
              <c:pt idx="3">
                <c:v>0</c:v>
              </c:pt>
              <c:pt idx="4">
                <c:v>689273.94515000004</c:v>
              </c:pt>
              <c:pt idx="5">
                <c:v>0</c:v>
              </c:pt>
              <c:pt idx="6">
                <c:v>631514.8100099999</c:v>
              </c:pt>
              <c:pt idx="7">
                <c:v>0</c:v>
              </c:pt>
              <c:pt idx="8">
                <c:v>632507.78499999992</c:v>
              </c:pt>
              <c:pt idx="9">
                <c:v>0</c:v>
              </c:pt>
              <c:pt idx="10">
                <c:v>649479.19195000001</c:v>
              </c:pt>
              <c:pt idx="11">
                <c:v>0</c:v>
              </c:pt>
              <c:pt idx="12">
                <c:v>688633.95563999994</c:v>
              </c:pt>
            </c:numLit>
          </c:val>
        </c:ser>
        <c:ser>
          <c:idx val="1"/>
          <c:order val="1"/>
          <c:tx>
            <c:v>Consumo intermedio</c:v>
          </c:tx>
          <c:spPr>
            <a:solidFill>
              <a:srgbClr val="AA4643"/>
            </a:solidFill>
            <a:ln>
              <a:noFill/>
            </a:ln>
          </c:spPr>
          <c:invertIfNegative val="0"/>
          <c:dLbls>
            <c:dLbl>
              <c:idx val="0"/>
              <c:layout>
                <c:manualLayout>
                  <c:x val="1.9416805295946384E-2"/>
                  <c:y val="-8.267312370524884E-3"/>
                </c:manualLayout>
              </c:layout>
              <c:tx>
                <c:rich>
                  <a:bodyPr/>
                  <a:lstStyle/>
                  <a:p>
                    <a:r>
                      <a:rPr lang="en-US" b="1" smtClean="0"/>
                      <a:t>339,8</a:t>
                    </a:r>
                    <a:endParaRPr lang="en-US"/>
                  </a:p>
                </c:rich>
              </c:tx>
              <c:showLegendKey val="0"/>
              <c:showVal val="1"/>
              <c:showCatName val="0"/>
              <c:showSerName val="0"/>
              <c:showPercent val="0"/>
              <c:showBubbleSize val="0"/>
            </c:dLbl>
            <c:dLbl>
              <c:idx val="1"/>
              <c:delete val="1"/>
            </c:dLbl>
            <c:dLbl>
              <c:idx val="2"/>
              <c:layout>
                <c:manualLayout>
                  <c:x val="3.0743275051915112E-2"/>
                  <c:y val="2.7557707901749609E-3"/>
                </c:manualLayout>
              </c:layout>
              <c:tx>
                <c:rich>
                  <a:bodyPr/>
                  <a:lstStyle/>
                  <a:p>
                    <a:r>
                      <a:rPr lang="en-US" b="1" smtClean="0"/>
                      <a:t>463,7</a:t>
                    </a:r>
                    <a:endParaRPr lang="en-US"/>
                  </a:p>
                </c:rich>
              </c:tx>
              <c:showLegendKey val="0"/>
              <c:showVal val="1"/>
              <c:showCatName val="0"/>
              <c:showSerName val="0"/>
              <c:showPercent val="0"/>
              <c:showBubbleSize val="0"/>
            </c:dLbl>
            <c:dLbl>
              <c:idx val="3"/>
              <c:delete val="1"/>
            </c:dLbl>
            <c:dLbl>
              <c:idx val="4"/>
              <c:layout>
                <c:manualLayout>
                  <c:x val="1.4562603971959789E-2"/>
                  <c:y val="-5.5115415803499218E-3"/>
                </c:manualLayout>
              </c:layout>
              <c:tx>
                <c:rich>
                  <a:bodyPr/>
                  <a:lstStyle/>
                  <a:p>
                    <a:r>
                      <a:rPr lang="en-US" b="1" smtClean="0"/>
                      <a:t>468,2</a:t>
                    </a:r>
                    <a:endParaRPr lang="en-US"/>
                  </a:p>
                </c:rich>
              </c:tx>
              <c:showLegendKey val="0"/>
              <c:showVal val="1"/>
              <c:showCatName val="0"/>
              <c:showSerName val="0"/>
              <c:showPercent val="0"/>
              <c:showBubbleSize val="0"/>
            </c:dLbl>
            <c:dLbl>
              <c:idx val="5"/>
              <c:delete val="1"/>
            </c:dLbl>
            <c:dLbl>
              <c:idx val="6"/>
              <c:layout>
                <c:manualLayout>
                  <c:x val="1.6180671079955262E-2"/>
                  <c:y val="0"/>
                </c:manualLayout>
              </c:layout>
              <c:tx>
                <c:rich>
                  <a:bodyPr/>
                  <a:lstStyle/>
                  <a:p>
                    <a:r>
                      <a:rPr lang="en-US" b="1" smtClean="0"/>
                      <a:t>315,0</a:t>
                    </a:r>
                    <a:endParaRPr lang="en-US"/>
                  </a:p>
                </c:rich>
              </c:tx>
              <c:showLegendKey val="0"/>
              <c:showVal val="1"/>
              <c:showCatName val="0"/>
              <c:showSerName val="0"/>
              <c:showPercent val="0"/>
              <c:showBubbleSize val="0"/>
            </c:dLbl>
            <c:dLbl>
              <c:idx val="7"/>
              <c:delete val="1"/>
            </c:dLbl>
            <c:dLbl>
              <c:idx val="8"/>
              <c:layout>
                <c:manualLayout>
                  <c:x val="1.9416805295946384E-2"/>
                  <c:y val="-2.7557707901749561E-2"/>
                </c:manualLayout>
              </c:layout>
              <c:tx>
                <c:rich>
                  <a:bodyPr/>
                  <a:lstStyle/>
                  <a:p>
                    <a:r>
                      <a:rPr lang="en-US" b="1" smtClean="0"/>
                      <a:t>317,0</a:t>
                    </a:r>
                    <a:endParaRPr lang="en-US"/>
                  </a:p>
                </c:rich>
              </c:tx>
              <c:showLegendKey val="0"/>
              <c:showVal val="1"/>
              <c:showCatName val="0"/>
              <c:showSerName val="0"/>
              <c:showPercent val="0"/>
              <c:showBubbleSize val="0"/>
            </c:dLbl>
            <c:dLbl>
              <c:idx val="9"/>
              <c:delete val="1"/>
            </c:dLbl>
            <c:dLbl>
              <c:idx val="10"/>
              <c:layout>
                <c:manualLayout>
                  <c:x val="2.2652939511937448E-2"/>
                  <c:y val="-3.0313478691924571E-2"/>
                </c:manualLayout>
              </c:layout>
              <c:tx>
                <c:rich>
                  <a:bodyPr/>
                  <a:lstStyle/>
                  <a:p>
                    <a:r>
                      <a:rPr lang="en-US" b="1" dirty="0" smtClean="0"/>
                      <a:t>314,3</a:t>
                    </a:r>
                    <a:endParaRPr lang="en-US" dirty="0"/>
                  </a:p>
                </c:rich>
              </c:tx>
              <c:showLegendKey val="0"/>
              <c:showVal val="1"/>
              <c:showCatName val="0"/>
              <c:showSerName val="0"/>
              <c:showPercent val="0"/>
              <c:showBubbleSize val="0"/>
            </c:dLbl>
            <c:dLbl>
              <c:idx val="11"/>
              <c:delete val="1"/>
            </c:dLbl>
            <c:dLbl>
              <c:idx val="12"/>
              <c:layout>
                <c:manualLayout>
                  <c:x val="2.1034872403942036E-2"/>
                  <c:y val="-1.1023083160699844E-2"/>
                </c:manualLayout>
              </c:layout>
              <c:tx>
                <c:rich>
                  <a:bodyPr/>
                  <a:lstStyle/>
                  <a:p>
                    <a:r>
                      <a:rPr lang="en-US" b="1" dirty="0" smtClean="0"/>
                      <a:t>388,8</a:t>
                    </a:r>
                    <a:endParaRPr lang="en-US" dirty="0"/>
                  </a:p>
                </c:rich>
              </c:tx>
              <c:showLegendKey val="0"/>
              <c:showVal val="1"/>
              <c:showCatName val="0"/>
              <c:showSerName val="0"/>
              <c:showPercent val="0"/>
              <c:showBubbleSize val="0"/>
            </c:dLbl>
            <c:txPr>
              <a:bodyPr lIns="0" tIns="0" rIns="0" bIns="0"/>
              <a:lstStyle/>
              <a:p>
                <a:pPr marL="0" marR="0" indent="0" algn="ctr" defTabSz="914400" fontAlgn="auto" hangingPunct="1">
                  <a:lnSpc>
                    <a:spcPct val="100000"/>
                  </a:lnSpc>
                  <a:spcBef>
                    <a:spcPts val="0"/>
                  </a:spcBef>
                  <a:spcAft>
                    <a:spcPts val="0"/>
                  </a:spcAft>
                  <a:tabLst/>
                  <a:defRPr lang="es-ES" sz="1000" b="1" i="0" u="none" strike="noStrike" kern="1200" baseline="0">
                    <a:solidFill>
                      <a:srgbClr val="000000"/>
                    </a:solidFill>
                    <a:latin typeface="Calibri"/>
                  </a:defRPr>
                </a:pPr>
                <a:endParaRPr lang="es-ES"/>
              </a:p>
            </c:txPr>
            <c:showLegendKey val="0"/>
            <c:showVal val="1"/>
            <c:showCatName val="0"/>
            <c:showSerName val="0"/>
            <c:showPercent val="0"/>
            <c:showBubbleSize val="0"/>
            <c:showLeaderLines val="0"/>
          </c:dLbls>
          <c:cat>
            <c:strLit>
              <c:ptCount val="13"/>
              <c:pt idx="0">
                <c:v>2009</c:v>
              </c:pt>
              <c:pt idx="2">
                <c:v>2010</c:v>
              </c:pt>
              <c:pt idx="4">
                <c:v>2011</c:v>
              </c:pt>
              <c:pt idx="6">
                <c:v>2012</c:v>
              </c:pt>
              <c:pt idx="8">
                <c:v>2013</c:v>
              </c:pt>
              <c:pt idx="10">
                <c:v>2014*</c:v>
              </c:pt>
              <c:pt idx="12">
                <c:v>2015*</c:v>
              </c:pt>
            </c:strLit>
          </c:cat>
          <c:val>
            <c:numLit>
              <c:formatCode>General</c:formatCode>
              <c:ptCount val="13"/>
              <c:pt idx="0">
                <c:v>339827.27922999993</c:v>
              </c:pt>
              <c:pt idx="1">
                <c:v>0</c:v>
              </c:pt>
              <c:pt idx="2">
                <c:v>463658.31423000002</c:v>
              </c:pt>
              <c:pt idx="3">
                <c:v>0</c:v>
              </c:pt>
              <c:pt idx="4">
                <c:v>468164.25033999997</c:v>
              </c:pt>
              <c:pt idx="5">
                <c:v>0</c:v>
              </c:pt>
              <c:pt idx="6">
                <c:v>315017.77879000001</c:v>
              </c:pt>
              <c:pt idx="7">
                <c:v>0</c:v>
              </c:pt>
              <c:pt idx="8">
                <c:v>316956.46599999996</c:v>
              </c:pt>
              <c:pt idx="9">
                <c:v>0</c:v>
              </c:pt>
              <c:pt idx="10">
                <c:v>314300.02302999992</c:v>
              </c:pt>
              <c:pt idx="11">
                <c:v>0</c:v>
              </c:pt>
              <c:pt idx="12">
                <c:v>388830.09962999995</c:v>
              </c:pt>
            </c:numLit>
          </c:val>
        </c:ser>
        <c:ser>
          <c:idx val="2"/>
          <c:order val="2"/>
          <c:tx>
            <c:v>Consumo de capital fijo</c:v>
          </c:tx>
          <c:spPr>
            <a:solidFill>
              <a:srgbClr val="89A54E"/>
            </a:solidFill>
            <a:ln>
              <a:noFill/>
            </a:ln>
          </c:spPr>
          <c:invertIfNegative val="0"/>
          <c:cat>
            <c:strLit>
              <c:ptCount val="13"/>
              <c:pt idx="0">
                <c:v>2009</c:v>
              </c:pt>
              <c:pt idx="2">
                <c:v>2010</c:v>
              </c:pt>
              <c:pt idx="4">
                <c:v>2011</c:v>
              </c:pt>
              <c:pt idx="6">
                <c:v>2012</c:v>
              </c:pt>
              <c:pt idx="8">
                <c:v>2013</c:v>
              </c:pt>
              <c:pt idx="10">
                <c:v>2014*</c:v>
              </c:pt>
              <c:pt idx="12">
                <c:v>2015*</c:v>
              </c:pt>
            </c:strLit>
          </c:cat>
          <c:val>
            <c:numLit>
              <c:formatCode>General</c:formatCode>
              <c:ptCount val="13"/>
              <c:pt idx="0">
                <c:v>8406.3587900000002</c:v>
              </c:pt>
              <c:pt idx="1">
                <c:v>0</c:v>
              </c:pt>
              <c:pt idx="2">
                <c:v>12078.037050000001</c:v>
              </c:pt>
              <c:pt idx="3">
                <c:v>0</c:v>
              </c:pt>
              <c:pt idx="4">
                <c:v>12124.67252</c:v>
              </c:pt>
              <c:pt idx="5">
                <c:v>0</c:v>
              </c:pt>
              <c:pt idx="6">
                <c:v>9178.4426800000001</c:v>
              </c:pt>
              <c:pt idx="7">
                <c:v>0</c:v>
              </c:pt>
              <c:pt idx="8">
                <c:v>0</c:v>
              </c:pt>
              <c:pt idx="9">
                <c:v>0</c:v>
              </c:pt>
              <c:pt idx="10">
                <c:v>0</c:v>
              </c:pt>
              <c:pt idx="11">
                <c:v>0</c:v>
              </c:pt>
              <c:pt idx="12">
                <c:v>0</c:v>
              </c:pt>
            </c:numLit>
          </c:val>
        </c:ser>
        <c:ser>
          <c:idx val="3"/>
          <c:order val="3"/>
          <c:tx>
            <c:v>Conciertos</c:v>
          </c:tx>
          <c:spPr>
            <a:solidFill>
              <a:srgbClr val="71588F"/>
            </a:solidFill>
            <a:ln>
              <a:noFill/>
            </a:ln>
          </c:spPr>
          <c:invertIfNegative val="0"/>
          <c:cat>
            <c:strLit>
              <c:ptCount val="13"/>
              <c:pt idx="0">
                <c:v>2009</c:v>
              </c:pt>
              <c:pt idx="2">
                <c:v>2010</c:v>
              </c:pt>
              <c:pt idx="4">
                <c:v>2011</c:v>
              </c:pt>
              <c:pt idx="6">
                <c:v>2012</c:v>
              </c:pt>
              <c:pt idx="8">
                <c:v>2013</c:v>
              </c:pt>
              <c:pt idx="10">
                <c:v>2014*</c:v>
              </c:pt>
              <c:pt idx="12">
                <c:v>2015*</c:v>
              </c:pt>
            </c:strLit>
          </c:cat>
          <c:val>
            <c:numLit>
              <c:formatCode>General</c:formatCode>
              <c:ptCount val="13"/>
              <c:pt idx="0">
                <c:v>65564.287479999999</c:v>
              </c:pt>
              <c:pt idx="1">
                <c:v>0</c:v>
              </c:pt>
              <c:pt idx="2">
                <c:v>85507.733530000012</c:v>
              </c:pt>
              <c:pt idx="3">
                <c:v>0</c:v>
              </c:pt>
              <c:pt idx="4">
                <c:v>128232.47493999999</c:v>
              </c:pt>
              <c:pt idx="5">
                <c:v>0</c:v>
              </c:pt>
              <c:pt idx="6">
                <c:v>116668.91382</c:v>
              </c:pt>
              <c:pt idx="7">
                <c:v>0</c:v>
              </c:pt>
              <c:pt idx="8">
                <c:v>123164.39300000001</c:v>
              </c:pt>
              <c:pt idx="9">
                <c:v>0</c:v>
              </c:pt>
              <c:pt idx="10">
                <c:v>155817.87320999999</c:v>
              </c:pt>
              <c:pt idx="11">
                <c:v>0</c:v>
              </c:pt>
              <c:pt idx="12">
                <c:v>145018.76153000002</c:v>
              </c:pt>
            </c:numLit>
          </c:val>
        </c:ser>
        <c:ser>
          <c:idx val="4"/>
          <c:order val="4"/>
          <c:tx>
            <c:v>Transferencias corrientes</c:v>
          </c:tx>
          <c:spPr>
            <a:solidFill>
              <a:srgbClr val="4198AF"/>
            </a:solidFill>
            <a:ln>
              <a:noFill/>
            </a:ln>
          </c:spPr>
          <c:invertIfNegative val="0"/>
          <c:dLbls>
            <c:dLbl>
              <c:idx val="0"/>
              <c:layout>
                <c:manualLayout>
                  <c:x val="3.2361342159910791E-3"/>
                  <c:y val="2.7557707901749609E-3"/>
                </c:manualLayout>
              </c:layout>
              <c:tx>
                <c:rich>
                  <a:bodyPr/>
                  <a:lstStyle/>
                  <a:p>
                    <a:r>
                      <a:rPr lang="en-US" b="1" dirty="0" smtClean="0"/>
                      <a:t>228,2</a:t>
                    </a:r>
                    <a:endParaRPr lang="en-US" dirty="0"/>
                  </a:p>
                </c:rich>
              </c:tx>
              <c:showLegendKey val="0"/>
              <c:showVal val="1"/>
              <c:showCatName val="0"/>
              <c:showSerName val="0"/>
              <c:showPercent val="0"/>
              <c:showBubbleSize val="0"/>
            </c:dLbl>
            <c:dLbl>
              <c:idx val="1"/>
              <c:delete val="1"/>
            </c:dLbl>
            <c:dLbl>
              <c:idx val="2"/>
              <c:tx>
                <c:rich>
                  <a:bodyPr/>
                  <a:lstStyle/>
                  <a:p>
                    <a:r>
                      <a:rPr lang="en-US" b="1" smtClean="0"/>
                      <a:t>290,7</a:t>
                    </a:r>
                    <a:endParaRPr lang="en-US"/>
                  </a:p>
                </c:rich>
              </c:tx>
              <c:showLegendKey val="0"/>
              <c:showVal val="1"/>
              <c:showCatName val="0"/>
              <c:showSerName val="0"/>
              <c:showPercent val="0"/>
              <c:showBubbleSize val="0"/>
            </c:dLbl>
            <c:dLbl>
              <c:idx val="3"/>
              <c:delete val="1"/>
            </c:dLbl>
            <c:dLbl>
              <c:idx val="4"/>
              <c:tx>
                <c:rich>
                  <a:bodyPr/>
                  <a:lstStyle/>
                  <a:p>
                    <a:r>
                      <a:rPr lang="en-US" b="1" smtClean="0"/>
                      <a:t>265,4</a:t>
                    </a:r>
                    <a:endParaRPr lang="en-US"/>
                  </a:p>
                </c:rich>
              </c:tx>
              <c:showLegendKey val="0"/>
              <c:showVal val="1"/>
              <c:showCatName val="0"/>
              <c:showSerName val="0"/>
              <c:showPercent val="0"/>
              <c:showBubbleSize val="0"/>
            </c:dLbl>
            <c:dLbl>
              <c:idx val="5"/>
              <c:delete val="1"/>
            </c:dLbl>
            <c:dLbl>
              <c:idx val="6"/>
              <c:tx>
                <c:rich>
                  <a:bodyPr/>
                  <a:lstStyle/>
                  <a:p>
                    <a:r>
                      <a:rPr lang="en-US" b="1" smtClean="0"/>
                      <a:t>193,5</a:t>
                    </a:r>
                    <a:endParaRPr lang="en-US"/>
                  </a:p>
                </c:rich>
              </c:tx>
              <c:showLegendKey val="0"/>
              <c:showVal val="1"/>
              <c:showCatName val="0"/>
              <c:showSerName val="0"/>
              <c:showPercent val="0"/>
              <c:showBubbleSize val="0"/>
            </c:dLbl>
            <c:dLbl>
              <c:idx val="7"/>
              <c:delete val="1"/>
            </c:dLbl>
            <c:dLbl>
              <c:idx val="8"/>
              <c:tx>
                <c:rich>
                  <a:bodyPr/>
                  <a:lstStyle/>
                  <a:p>
                    <a:r>
                      <a:rPr lang="en-US" b="1" smtClean="0"/>
                      <a:t>183,8</a:t>
                    </a:r>
                    <a:endParaRPr lang="en-US"/>
                  </a:p>
                </c:rich>
              </c:tx>
              <c:showLegendKey val="0"/>
              <c:showVal val="1"/>
              <c:showCatName val="0"/>
              <c:showSerName val="0"/>
              <c:showPercent val="0"/>
              <c:showBubbleSize val="0"/>
            </c:dLbl>
            <c:dLbl>
              <c:idx val="9"/>
              <c:delete val="1"/>
            </c:dLbl>
            <c:dLbl>
              <c:idx val="10"/>
              <c:tx>
                <c:rich>
                  <a:bodyPr/>
                  <a:lstStyle/>
                  <a:p>
                    <a:r>
                      <a:rPr lang="en-US" b="1" smtClean="0"/>
                      <a:t>191,6</a:t>
                    </a:r>
                    <a:endParaRPr lang="en-US"/>
                  </a:p>
                </c:rich>
              </c:tx>
              <c:showLegendKey val="0"/>
              <c:showVal val="1"/>
              <c:showCatName val="0"/>
              <c:showSerName val="0"/>
              <c:showPercent val="0"/>
              <c:showBubbleSize val="0"/>
            </c:dLbl>
            <c:dLbl>
              <c:idx val="11"/>
              <c:delete val="1"/>
            </c:dLbl>
            <c:dLbl>
              <c:idx val="12"/>
              <c:tx>
                <c:rich>
                  <a:bodyPr/>
                  <a:lstStyle/>
                  <a:p>
                    <a:r>
                      <a:rPr lang="en-US" b="1" smtClean="0"/>
                      <a:t>196,0</a:t>
                    </a:r>
                    <a:endParaRPr lang="en-US"/>
                  </a:p>
                </c:rich>
              </c:tx>
              <c:showLegendKey val="0"/>
              <c:showVal val="1"/>
              <c:showCatName val="0"/>
              <c:showSerName val="0"/>
              <c:showPercent val="0"/>
              <c:showBubbleSize val="0"/>
            </c:dLbl>
            <c:txPr>
              <a:bodyPr lIns="0" tIns="0" rIns="0" bIns="0"/>
              <a:lstStyle/>
              <a:p>
                <a:pPr marL="0" marR="0" indent="0" algn="ctr" defTabSz="914400" fontAlgn="auto" hangingPunct="1">
                  <a:lnSpc>
                    <a:spcPct val="100000"/>
                  </a:lnSpc>
                  <a:spcBef>
                    <a:spcPts val="0"/>
                  </a:spcBef>
                  <a:spcAft>
                    <a:spcPts val="0"/>
                  </a:spcAft>
                  <a:tabLst/>
                  <a:defRPr lang="es-ES" sz="1000" b="1" i="0" u="none" strike="noStrike" kern="1200" baseline="0">
                    <a:solidFill>
                      <a:srgbClr val="000000"/>
                    </a:solidFill>
                    <a:latin typeface="Calibri"/>
                  </a:defRPr>
                </a:pPr>
                <a:endParaRPr lang="es-ES"/>
              </a:p>
            </c:txPr>
            <c:showLegendKey val="0"/>
            <c:showVal val="1"/>
            <c:showCatName val="0"/>
            <c:showSerName val="0"/>
            <c:showPercent val="0"/>
            <c:showBubbleSize val="0"/>
            <c:showLeaderLines val="0"/>
          </c:dLbls>
          <c:cat>
            <c:strLit>
              <c:ptCount val="13"/>
              <c:pt idx="0">
                <c:v>2009</c:v>
              </c:pt>
              <c:pt idx="2">
                <c:v>2010</c:v>
              </c:pt>
              <c:pt idx="4">
                <c:v>2011</c:v>
              </c:pt>
              <c:pt idx="6">
                <c:v>2012</c:v>
              </c:pt>
              <c:pt idx="8">
                <c:v>2013</c:v>
              </c:pt>
              <c:pt idx="10">
                <c:v>2014*</c:v>
              </c:pt>
              <c:pt idx="12">
                <c:v>2015*</c:v>
              </c:pt>
            </c:strLit>
          </c:cat>
          <c:val>
            <c:numLit>
              <c:formatCode>General</c:formatCode>
              <c:ptCount val="13"/>
              <c:pt idx="0">
                <c:v>228235.69459000003</c:v>
              </c:pt>
              <c:pt idx="1">
                <c:v>0</c:v>
              </c:pt>
              <c:pt idx="2">
                <c:v>290659.87340999994</c:v>
              </c:pt>
              <c:pt idx="3">
                <c:v>0</c:v>
              </c:pt>
              <c:pt idx="4">
                <c:v>265406.06276</c:v>
              </c:pt>
              <c:pt idx="5">
                <c:v>0</c:v>
              </c:pt>
              <c:pt idx="6">
                <c:v>193456.20944999999</c:v>
              </c:pt>
              <c:pt idx="7">
                <c:v>0</c:v>
              </c:pt>
              <c:pt idx="8">
                <c:v>183776.05980000002</c:v>
              </c:pt>
              <c:pt idx="9">
                <c:v>0</c:v>
              </c:pt>
              <c:pt idx="10">
                <c:v>191637.00733999998</c:v>
              </c:pt>
              <c:pt idx="11">
                <c:v>0</c:v>
              </c:pt>
              <c:pt idx="12">
                <c:v>195953.06024999998</c:v>
              </c:pt>
            </c:numLit>
          </c:val>
        </c:ser>
        <c:ser>
          <c:idx val="5"/>
          <c:order val="5"/>
          <c:tx>
            <c:v>Gasto de capital</c:v>
          </c:tx>
          <c:spPr>
            <a:solidFill>
              <a:srgbClr val="DB843D"/>
            </a:solidFill>
            <a:ln>
              <a:noFill/>
            </a:ln>
          </c:spPr>
          <c:invertIfNegative val="0"/>
          <c:cat>
            <c:strLit>
              <c:ptCount val="13"/>
              <c:pt idx="0">
                <c:v>2009</c:v>
              </c:pt>
              <c:pt idx="2">
                <c:v>2010</c:v>
              </c:pt>
              <c:pt idx="4">
                <c:v>2011</c:v>
              </c:pt>
              <c:pt idx="6">
                <c:v>2012</c:v>
              </c:pt>
              <c:pt idx="8">
                <c:v>2013</c:v>
              </c:pt>
              <c:pt idx="10">
                <c:v>2014*</c:v>
              </c:pt>
              <c:pt idx="12">
                <c:v>2015*</c:v>
              </c:pt>
            </c:strLit>
          </c:cat>
          <c:val>
            <c:numLit>
              <c:formatCode>General</c:formatCode>
              <c:ptCount val="13"/>
              <c:pt idx="0">
                <c:v>53200.133679999992</c:v>
              </c:pt>
              <c:pt idx="1">
                <c:v>0</c:v>
              </c:pt>
              <c:pt idx="2">
                <c:v>114418.5963</c:v>
              </c:pt>
              <c:pt idx="3">
                <c:v>0</c:v>
              </c:pt>
              <c:pt idx="4">
                <c:v>22046.909759999999</c:v>
              </c:pt>
              <c:pt idx="5">
                <c:v>0</c:v>
              </c:pt>
              <c:pt idx="6">
                <c:v>28695.694579999999</c:v>
              </c:pt>
              <c:pt idx="7">
                <c:v>0</c:v>
              </c:pt>
              <c:pt idx="8">
                <c:v>23220.222000000002</c:v>
              </c:pt>
              <c:pt idx="9">
                <c:v>0</c:v>
              </c:pt>
              <c:pt idx="10">
                <c:v>22494.213490000002</c:v>
              </c:pt>
              <c:pt idx="11">
                <c:v>0</c:v>
              </c:pt>
              <c:pt idx="12">
                <c:v>24539.535279999996</c:v>
              </c:pt>
            </c:numLit>
          </c:val>
        </c:ser>
        <c:dLbls>
          <c:showLegendKey val="0"/>
          <c:showVal val="0"/>
          <c:showCatName val="0"/>
          <c:showSerName val="0"/>
          <c:showPercent val="0"/>
          <c:showBubbleSize val="0"/>
        </c:dLbls>
        <c:gapWidth val="150"/>
        <c:axId val="22837888"/>
        <c:axId val="22836352"/>
      </c:barChart>
      <c:valAx>
        <c:axId val="22836352"/>
        <c:scaling>
          <c:orientation val="minMax"/>
        </c:scaling>
        <c:delete val="0"/>
        <c:axPos val="l"/>
        <c:majorGridlines>
          <c:spPr>
            <a:ln w="9528">
              <a:solidFill>
                <a:srgbClr val="868686"/>
              </a:solidFill>
              <a:prstDash val="solid"/>
              <a:round/>
            </a:ln>
          </c:spPr>
        </c:majorGridlines>
        <c:numFmt formatCode="#,##0;&quot;-&quot;#,##0;&quot;--&quot;" sourceLinked="0"/>
        <c:majorTickMark val="out"/>
        <c:minorTickMark val="none"/>
        <c:tickLblPos val="nextTo"/>
        <c:spPr>
          <a:noFill/>
          <a:ln w="9528">
            <a:solidFill>
              <a:srgbClr val="868686"/>
            </a:solidFill>
            <a:prstDash val="solid"/>
            <a:round/>
          </a:ln>
        </c:spPr>
        <c:txPr>
          <a:bodyPr lIns="0" tIns="0" rIns="0" bIns="0"/>
          <a:lstStyle/>
          <a:p>
            <a:pPr marL="0" marR="0" indent="0" defTabSz="914400" fontAlgn="auto" hangingPunct="1">
              <a:lnSpc>
                <a:spcPct val="100000"/>
              </a:lnSpc>
              <a:spcBef>
                <a:spcPts val="0"/>
              </a:spcBef>
              <a:spcAft>
                <a:spcPts val="0"/>
              </a:spcAft>
              <a:tabLst/>
              <a:defRPr lang="es-ES" sz="1000" b="0" i="0" u="none" strike="noStrike" kern="1200" baseline="0">
                <a:solidFill>
                  <a:srgbClr val="000000"/>
                </a:solidFill>
                <a:latin typeface="Calibri"/>
              </a:defRPr>
            </a:pPr>
            <a:endParaRPr lang="es-ES"/>
          </a:p>
        </c:txPr>
        <c:crossAx val="22837888"/>
        <c:crosses val="autoZero"/>
        <c:crossBetween val="between"/>
      </c:valAx>
      <c:catAx>
        <c:axId val="22837888"/>
        <c:scaling>
          <c:orientation val="minMax"/>
        </c:scaling>
        <c:delete val="0"/>
        <c:axPos val="b"/>
        <c:numFmt formatCode="General" sourceLinked="0"/>
        <c:majorTickMark val="out"/>
        <c:minorTickMark val="none"/>
        <c:tickLblPos val="nextTo"/>
        <c:spPr>
          <a:noFill/>
          <a:ln w="9528">
            <a:solidFill>
              <a:srgbClr val="868686"/>
            </a:solidFill>
            <a:prstDash val="solid"/>
            <a:round/>
          </a:ln>
        </c:spPr>
        <c:txPr>
          <a:bodyPr lIns="0" tIns="0" rIns="0" bIns="0"/>
          <a:lstStyle/>
          <a:p>
            <a:pPr marL="0" marR="0" indent="0" defTabSz="914400" fontAlgn="auto" hangingPunct="1">
              <a:lnSpc>
                <a:spcPct val="100000"/>
              </a:lnSpc>
              <a:spcBef>
                <a:spcPts val="0"/>
              </a:spcBef>
              <a:spcAft>
                <a:spcPts val="0"/>
              </a:spcAft>
              <a:tabLst/>
              <a:defRPr lang="es-ES" sz="1000" b="0" i="0" u="none" strike="noStrike" kern="1200" baseline="0">
                <a:solidFill>
                  <a:srgbClr val="000000"/>
                </a:solidFill>
                <a:latin typeface="Calibri"/>
              </a:defRPr>
            </a:pPr>
            <a:endParaRPr lang="es-ES"/>
          </a:p>
        </c:txPr>
        <c:crossAx val="22836352"/>
        <c:crosses val="autoZero"/>
        <c:auto val="1"/>
        <c:lblAlgn val="ctr"/>
        <c:lblOffset val="100"/>
        <c:noMultiLvlLbl val="0"/>
      </c:catAx>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s-ES" sz="1000" b="0" i="0" u="none" strike="noStrike" kern="1200" baseline="0">
          <a:solidFill>
            <a:srgbClr val="000000"/>
          </a:solidFill>
          <a:latin typeface="Calibri"/>
        </a:defRPr>
      </a:pPr>
      <a:endParaRPr lang="es-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13860754998078"/>
          <c:y val="8.7172798701378854E-2"/>
          <c:w val="0.76499998980745243"/>
          <c:h val="0.77234766070961947"/>
        </c:manualLayout>
      </c:layout>
      <c:barChart>
        <c:barDir val="bar"/>
        <c:grouping val="stacked"/>
        <c:varyColors val="0"/>
        <c:ser>
          <c:idx val="0"/>
          <c:order val="0"/>
          <c:spPr>
            <a:solidFill>
              <a:srgbClr val="8EB4E3"/>
            </a:solidFill>
          </c:spPr>
          <c:invertIfNegative val="1"/>
          <c:dLbls>
            <c:dLbl>
              <c:idx val="0"/>
              <c:layout>
                <c:manualLayout>
                  <c:x val="0.1111111111111111"/>
                  <c:y val="0"/>
                </c:manualLayout>
              </c:layout>
              <c:tx>
                <c:rich>
                  <a:bodyPr/>
                  <a:lstStyle/>
                  <a:p>
                    <a:pPr>
                      <a:defRPr sz="1100">
                        <a:solidFill>
                          <a:schemeClr val="tx1"/>
                        </a:solidFill>
                      </a:defRPr>
                    </a:pPr>
                    <a:r>
                      <a:rPr lang="en-US" sz="1100" dirty="0" smtClean="0">
                        <a:solidFill>
                          <a:schemeClr val="tx1"/>
                        </a:solidFill>
                      </a:rPr>
                      <a:t>+10,9</a:t>
                    </a:r>
                    <a:r>
                      <a:rPr lang="en-US" sz="1100" dirty="0">
                        <a:solidFill>
                          <a:schemeClr val="tx1"/>
                        </a:solidFill>
                      </a:rPr>
                      <a:t>%</a:t>
                    </a:r>
                    <a:endParaRPr lang="en-US" dirty="0">
                      <a:solidFill>
                        <a:schemeClr val="tx1"/>
                      </a:solidFill>
                    </a:endParaRPr>
                  </a:p>
                </c:rich>
              </c:tx>
              <c:spPr>
                <a:ln>
                  <a:noFill/>
                </a:ln>
              </c:spPr>
              <c:showLegendKey val="0"/>
              <c:showVal val="1"/>
              <c:showCatName val="0"/>
              <c:showSerName val="0"/>
              <c:showPercent val="0"/>
              <c:showBubbleSize val="0"/>
            </c:dLbl>
            <c:dLbl>
              <c:idx val="1"/>
              <c:layout>
                <c:manualLayout>
                  <c:x val="-0.41188228630334339"/>
                  <c:y val="-2.6872014220642149E-3"/>
                </c:manualLayout>
              </c:layout>
              <c:tx>
                <c:rich>
                  <a:bodyPr/>
                  <a:lstStyle/>
                  <a:p>
                    <a:r>
                      <a:rPr lang="en-US" sz="1100">
                        <a:solidFill>
                          <a:srgbClr val="C00000"/>
                        </a:solidFill>
                      </a:rPr>
                      <a:t>-11,7%</a:t>
                    </a:r>
                    <a:endParaRPr lang="en-US"/>
                  </a:p>
                </c:rich>
              </c:tx>
              <c:showLegendKey val="0"/>
              <c:showVal val="1"/>
              <c:showCatName val="0"/>
              <c:showSerName val="0"/>
              <c:showPercent val="0"/>
              <c:showBubbleSize val="0"/>
            </c:dLbl>
            <c:dLbl>
              <c:idx val="2"/>
              <c:layout>
                <c:manualLayout>
                  <c:x val="-0.42368994519734599"/>
                  <c:y val="7.7938870989643126E-3"/>
                </c:manualLayout>
              </c:layout>
              <c:tx>
                <c:rich>
                  <a:bodyPr/>
                  <a:lstStyle/>
                  <a:p>
                    <a:r>
                      <a:rPr lang="en-US" sz="1100">
                        <a:solidFill>
                          <a:srgbClr val="C00000"/>
                        </a:solidFill>
                      </a:rPr>
                      <a:t>-7,8%</a:t>
                    </a:r>
                    <a:endParaRPr lang="en-US"/>
                  </a:p>
                </c:rich>
              </c:tx>
              <c:showLegendKey val="0"/>
              <c:showVal val="1"/>
              <c:showCatName val="0"/>
              <c:showSerName val="0"/>
              <c:showPercent val="0"/>
              <c:showBubbleSize val="0"/>
            </c:dLbl>
            <c:dLbl>
              <c:idx val="3"/>
              <c:layout>
                <c:manualLayout>
                  <c:x val="-0.43715657276696035"/>
                  <c:y val="-3.0374711451813998E-3"/>
                </c:manualLayout>
              </c:layout>
              <c:tx>
                <c:rich>
                  <a:bodyPr/>
                  <a:lstStyle/>
                  <a:p>
                    <a:r>
                      <a:rPr lang="en-US" sz="1100">
                        <a:solidFill>
                          <a:srgbClr val="C00000"/>
                        </a:solidFill>
                      </a:rPr>
                      <a:t>-4,7%</a:t>
                    </a:r>
                    <a:endParaRPr lang="en-US"/>
                  </a:p>
                </c:rich>
              </c:tx>
              <c:showLegendKey val="0"/>
              <c:showVal val="1"/>
              <c:showCatName val="0"/>
              <c:showSerName val="0"/>
              <c:showPercent val="0"/>
              <c:showBubbleSize val="0"/>
            </c:dLbl>
            <c:dLbl>
              <c:idx val="4"/>
              <c:layout>
                <c:manualLayout>
                  <c:x val="-0.13333333333333333"/>
                  <c:y val="-4.2437781360066642E-17"/>
                </c:manualLayout>
              </c:layout>
              <c:tx>
                <c:rich>
                  <a:bodyPr/>
                  <a:lstStyle/>
                  <a:p>
                    <a:r>
                      <a:rPr lang="en-US" sz="1100">
                        <a:solidFill>
                          <a:srgbClr val="C00000"/>
                        </a:solidFill>
                      </a:rPr>
                      <a:t>-13,1%</a:t>
                    </a:r>
                    <a:endParaRPr lang="en-US"/>
                  </a:p>
                </c:rich>
              </c:tx>
              <c:showLegendKey val="0"/>
              <c:showVal val="1"/>
              <c:showCatName val="0"/>
              <c:showSerName val="0"/>
              <c:showPercent val="0"/>
              <c:showBubbleSize val="0"/>
            </c:dLbl>
            <c:dLbl>
              <c:idx val="5"/>
              <c:layout>
                <c:manualLayout>
                  <c:x val="9.166666666666666E-2"/>
                  <c:y val="0"/>
                </c:manualLayout>
              </c:layout>
              <c:tx>
                <c:rich>
                  <a:bodyPr/>
                  <a:lstStyle/>
                  <a:p>
                    <a:r>
                      <a:rPr lang="en-US" sz="1100" b="1" dirty="0" smtClean="0">
                        <a:solidFill>
                          <a:schemeClr val="tx1"/>
                        </a:solidFill>
                      </a:rPr>
                      <a:t>+9,8</a:t>
                    </a:r>
                    <a:r>
                      <a:rPr lang="en-US" sz="1100" b="1" dirty="0">
                        <a:solidFill>
                          <a:schemeClr val="tx1"/>
                        </a:solidFill>
                      </a:rPr>
                      <a:t>%</a:t>
                    </a:r>
                    <a:endParaRPr lang="en-US" b="1" dirty="0">
                      <a:solidFill>
                        <a:schemeClr val="tx1"/>
                      </a:solidFill>
                    </a:endParaRPr>
                  </a:p>
                </c:rich>
              </c:tx>
              <c:showLegendKey val="0"/>
              <c:showVal val="1"/>
              <c:showCatName val="0"/>
              <c:showSerName val="0"/>
              <c:showPercent val="0"/>
              <c:showBubbleSize val="0"/>
            </c:dLbl>
            <c:dLbl>
              <c:idx val="6"/>
              <c:layout>
                <c:manualLayout>
                  <c:x val="-0.32210569399492855"/>
                  <c:y val="1.221057742555354E-3"/>
                </c:manualLayout>
              </c:layout>
              <c:tx>
                <c:rich>
                  <a:bodyPr/>
                  <a:lstStyle/>
                  <a:p>
                    <a:r>
                      <a:rPr lang="en-US" sz="1100">
                        <a:solidFill>
                          <a:srgbClr val="C00000"/>
                        </a:solidFill>
                      </a:rPr>
                      <a:t>-53,9 %</a:t>
                    </a:r>
                    <a:endParaRPr lang="en-US" sz="1400"/>
                  </a:p>
                </c:rich>
              </c:tx>
              <c:showLegendKey val="0"/>
              <c:showVal val="1"/>
              <c:showCatName val="0"/>
              <c:showSerName val="0"/>
              <c:showPercent val="0"/>
              <c:showBubbleSize val="0"/>
            </c:dLbl>
            <c:dLbl>
              <c:idx val="7"/>
              <c:layout>
                <c:manualLayout>
                  <c:x val="5.8145680041667133E-2"/>
                  <c:y val="1.5911818239235658E-3"/>
                </c:manualLayout>
              </c:layout>
              <c:tx>
                <c:rich>
                  <a:bodyPr/>
                  <a:lstStyle/>
                  <a:p>
                    <a:pPr>
                      <a:defRPr sz="1100">
                        <a:solidFill>
                          <a:schemeClr val="tx1"/>
                        </a:solidFill>
                      </a:defRPr>
                    </a:pPr>
                    <a:r>
                      <a:rPr lang="en-US" sz="1100" dirty="0" smtClean="0">
                        <a:solidFill>
                          <a:schemeClr val="tx1"/>
                        </a:solidFill>
                      </a:rPr>
                      <a:t>+1,1 </a:t>
                    </a:r>
                    <a:r>
                      <a:rPr lang="en-US" sz="1100" dirty="0">
                        <a:solidFill>
                          <a:schemeClr val="tx1"/>
                        </a:solidFill>
                      </a:rPr>
                      <a:t>%</a:t>
                    </a:r>
                    <a:endParaRPr lang="en-US" dirty="0">
                      <a:solidFill>
                        <a:schemeClr val="tx1"/>
                      </a:solidFill>
                    </a:endParaRPr>
                  </a:p>
                </c:rich>
              </c:tx>
              <c:spPr>
                <a:ln>
                  <a:noFill/>
                </a:ln>
              </c:spPr>
              <c:showLegendKey val="0"/>
              <c:showVal val="1"/>
              <c:showCatName val="0"/>
              <c:showSerName val="0"/>
              <c:showPercent val="0"/>
              <c:showBubbleSize val="0"/>
            </c:dLbl>
            <c:spPr>
              <a:ln>
                <a:noFill/>
              </a:ln>
            </c:spPr>
            <c:txPr>
              <a:bodyPr/>
              <a:lstStyle/>
              <a:p>
                <a:pPr>
                  <a:defRPr sz="1100">
                    <a:solidFill>
                      <a:srgbClr val="C00000"/>
                    </a:solidFill>
                  </a:defRPr>
                </a:pPr>
                <a:endParaRPr lang="es-ES"/>
              </a:p>
            </c:txPr>
            <c:showLegendKey val="0"/>
            <c:showVal val="1"/>
            <c:showCatName val="0"/>
            <c:showSerName val="0"/>
            <c:showPercent val="0"/>
            <c:showBubbleSize val="0"/>
            <c:showLeaderLines val="0"/>
          </c:dLbls>
          <c:cat>
            <c:strRef>
              <c:f>Hoja2!$I$50:$I$57</c:f>
              <c:strCache>
                <c:ptCount val="8"/>
                <c:pt idx="0">
                  <c:v>Servicios hospitalarios y especializados</c:v>
                </c:pt>
                <c:pt idx="1">
                  <c:v>Servicios primarios de salud</c:v>
                </c:pt>
                <c:pt idx="2">
                  <c:v>Servicios de salud pública</c:v>
                </c:pt>
                <c:pt idx="3">
                  <c:v>Servicios colectivos de salud</c:v>
                </c:pt>
                <c:pt idx="4">
                  <c:v>Farmacia</c:v>
                </c:pt>
                <c:pt idx="5">
                  <c:v>Traslado, protesis y aparatos terapéuticos</c:v>
                </c:pt>
                <c:pt idx="6">
                  <c:v>Gasto de capital.</c:v>
                </c:pt>
                <c:pt idx="7">
                  <c:v>total</c:v>
                </c:pt>
              </c:strCache>
            </c:strRef>
          </c:cat>
          <c:val>
            <c:numRef>
              <c:f>Hoja2!$J$50:$J$57</c:f>
              <c:numCache>
                <c:formatCode>0.0</c:formatCode>
                <c:ptCount val="8"/>
                <c:pt idx="0">
                  <c:v>10.86517263586151</c:v>
                </c:pt>
                <c:pt idx="1">
                  <c:v>-11.721772095826273</c:v>
                </c:pt>
                <c:pt idx="2">
                  <c:v>-7.8205008844614099</c:v>
                </c:pt>
                <c:pt idx="3">
                  <c:v>-4.6741894861601523</c:v>
                </c:pt>
                <c:pt idx="4">
                  <c:v>-13.133560548606098</c:v>
                </c:pt>
                <c:pt idx="5">
                  <c:v>9.8058045241143841</c:v>
                </c:pt>
                <c:pt idx="6">
                  <c:v>-53.872180451127818</c:v>
                </c:pt>
                <c:pt idx="7">
                  <c:v>1.088486322393071</c:v>
                </c:pt>
              </c:numCache>
            </c:numRef>
          </c:val>
          <c:extLst>
            <c:ext xmlns:c14="http://schemas.microsoft.com/office/drawing/2007/8/2/chart" uri="{6F2FDCE9-48DA-4B69-8628-5D25D57E5C99}">
              <c14:invertSolidFillFmt>
                <c14:spPr xmlns:c14="http://schemas.microsoft.com/office/drawing/2007/8/2/chart">
                  <a:solidFill>
                    <a:srgbClr val="E6B9B8"/>
                  </a:solidFill>
                </c14:spPr>
              </c14:invertSolidFillFmt>
            </c:ext>
          </c:extLst>
        </c:ser>
        <c:dLbls>
          <c:showLegendKey val="0"/>
          <c:showVal val="0"/>
          <c:showCatName val="0"/>
          <c:showSerName val="0"/>
          <c:showPercent val="0"/>
          <c:showBubbleSize val="0"/>
        </c:dLbls>
        <c:gapWidth val="150"/>
        <c:overlap val="100"/>
        <c:axId val="23082496"/>
        <c:axId val="23084032"/>
      </c:barChart>
      <c:catAx>
        <c:axId val="23082496"/>
        <c:scaling>
          <c:orientation val="minMax"/>
        </c:scaling>
        <c:delete val="0"/>
        <c:axPos val="l"/>
        <c:majorTickMark val="out"/>
        <c:minorTickMark val="none"/>
        <c:tickLblPos val="nextTo"/>
        <c:txPr>
          <a:bodyPr/>
          <a:lstStyle/>
          <a:p>
            <a:pPr>
              <a:defRPr sz="1050"/>
            </a:pPr>
            <a:endParaRPr lang="es-ES"/>
          </a:p>
        </c:txPr>
        <c:crossAx val="23084032"/>
        <c:crosses val="autoZero"/>
        <c:auto val="1"/>
        <c:lblAlgn val="ctr"/>
        <c:lblOffset val="100"/>
        <c:noMultiLvlLbl val="0"/>
      </c:catAx>
      <c:valAx>
        <c:axId val="23084032"/>
        <c:scaling>
          <c:orientation val="minMax"/>
        </c:scaling>
        <c:delete val="0"/>
        <c:axPos val="b"/>
        <c:majorGridlines/>
        <c:numFmt formatCode="0.0" sourceLinked="1"/>
        <c:majorTickMark val="out"/>
        <c:minorTickMark val="none"/>
        <c:tickLblPos val="nextTo"/>
        <c:txPr>
          <a:bodyPr/>
          <a:lstStyle/>
          <a:p>
            <a:pPr>
              <a:defRPr sz="1100"/>
            </a:pPr>
            <a:endParaRPr lang="es-ES"/>
          </a:p>
        </c:txPr>
        <c:crossAx val="23082496"/>
        <c:crosses val="autoZero"/>
        <c:crossBetween val="between"/>
      </c:valAx>
    </c:plotArea>
    <c:plotVisOnly val="1"/>
    <c:dispBlanksAs val="gap"/>
    <c:showDLblsOverMax val="0"/>
  </c:chart>
  <c:spPr>
    <a:ln>
      <a:solidFill>
        <a:schemeClr val="accent1"/>
      </a:solidFill>
    </a:ln>
  </c:spPr>
  <c:txPr>
    <a:bodyPr/>
    <a:lstStyle/>
    <a:p>
      <a:pPr>
        <a:defRPr sz="1400" b="1"/>
      </a:pPr>
      <a:endParaRPr lang="es-E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977077865266841"/>
          <c:y val="5.0925925925925923E-2"/>
          <c:w val="0.89270587611096408"/>
          <c:h val="0.83309419655876349"/>
        </c:manualLayout>
      </c:layout>
      <c:barChart>
        <c:barDir val="bar"/>
        <c:grouping val="stacked"/>
        <c:varyColors val="0"/>
        <c:ser>
          <c:idx val="0"/>
          <c:order val="0"/>
          <c:spPr>
            <a:solidFill>
              <a:schemeClr val="accent2">
                <a:lumMod val="40000"/>
                <a:lumOff val="60000"/>
              </a:schemeClr>
            </a:solidFill>
          </c:spPr>
          <c:invertIfNegative val="0"/>
          <c:dPt>
            <c:idx val="1"/>
            <c:invertIfNegative val="0"/>
            <c:bubble3D val="0"/>
            <c:spPr>
              <a:solidFill>
                <a:schemeClr val="tx2">
                  <a:lumMod val="60000"/>
                  <a:lumOff val="40000"/>
                </a:schemeClr>
              </a:solidFill>
            </c:spPr>
          </c:dPt>
          <c:dPt>
            <c:idx val="2"/>
            <c:invertIfNegative val="0"/>
            <c:bubble3D val="0"/>
            <c:spPr>
              <a:solidFill>
                <a:schemeClr val="tx2">
                  <a:lumMod val="60000"/>
                  <a:lumOff val="40000"/>
                </a:schemeClr>
              </a:solidFill>
            </c:spPr>
          </c:dPt>
          <c:dLbls>
            <c:dLbl>
              <c:idx val="0"/>
              <c:layout>
                <c:manualLayout>
                  <c:x val="-0.33667364327371607"/>
                  <c:y val="-5.1663501270227206E-3"/>
                </c:manualLayout>
              </c:layout>
              <c:tx>
                <c:rich>
                  <a:bodyPr/>
                  <a:lstStyle/>
                  <a:p>
                    <a:r>
                      <a:rPr lang="en-US"/>
                      <a:t>-6,0%</a:t>
                    </a:r>
                  </a:p>
                </c:rich>
              </c:tx>
              <c:showLegendKey val="0"/>
              <c:showVal val="1"/>
              <c:showCatName val="0"/>
              <c:showSerName val="0"/>
              <c:showPercent val="0"/>
              <c:showBubbleSize val="0"/>
            </c:dLbl>
            <c:dLbl>
              <c:idx val="1"/>
              <c:layout>
                <c:manualLayout>
                  <c:x val="7.2222179559586638E-2"/>
                  <c:y val="0"/>
                </c:manualLayout>
              </c:layout>
              <c:tx>
                <c:rich>
                  <a:bodyPr/>
                  <a:lstStyle/>
                  <a:p>
                    <a:pPr>
                      <a:defRPr b="1">
                        <a:solidFill>
                          <a:schemeClr val="tx2">
                            <a:lumMod val="75000"/>
                          </a:schemeClr>
                        </a:solidFill>
                      </a:defRPr>
                    </a:pPr>
                    <a:r>
                      <a:rPr lang="en-US">
                        <a:solidFill>
                          <a:schemeClr val="tx2">
                            <a:lumMod val="75000"/>
                          </a:schemeClr>
                        </a:solidFill>
                      </a:rPr>
                      <a:t>+14,4%</a:t>
                    </a:r>
                  </a:p>
                </c:rich>
              </c:tx>
              <c:spPr/>
              <c:showLegendKey val="0"/>
              <c:showVal val="1"/>
              <c:showCatName val="0"/>
              <c:showSerName val="0"/>
              <c:showPercent val="0"/>
              <c:showBubbleSize val="0"/>
            </c:dLbl>
            <c:dLbl>
              <c:idx val="2"/>
              <c:layout>
                <c:manualLayout>
                  <c:x val="0.29450785275619629"/>
                  <c:y val="-1.9211605625067362E-2"/>
                </c:manualLayout>
              </c:layout>
              <c:tx>
                <c:rich>
                  <a:bodyPr/>
                  <a:lstStyle/>
                  <a:p>
                    <a:pPr>
                      <a:defRPr b="1">
                        <a:solidFill>
                          <a:schemeClr val="tx2">
                            <a:lumMod val="75000"/>
                          </a:schemeClr>
                        </a:solidFill>
                      </a:defRPr>
                    </a:pPr>
                    <a:r>
                      <a:rPr lang="en-US">
                        <a:solidFill>
                          <a:schemeClr val="tx2">
                            <a:lumMod val="75000"/>
                          </a:schemeClr>
                        </a:solidFill>
                      </a:rPr>
                      <a:t>+121,2%</a:t>
                    </a:r>
                  </a:p>
                </c:rich>
              </c:tx>
              <c:spPr/>
              <c:showLegendKey val="0"/>
              <c:showVal val="1"/>
              <c:showCatName val="0"/>
              <c:showSerName val="0"/>
              <c:showPercent val="0"/>
              <c:showBubbleSize val="0"/>
            </c:dLbl>
            <c:dLbl>
              <c:idx val="3"/>
              <c:layout>
                <c:manualLayout>
                  <c:x val="-0.3261310605700497"/>
                  <c:y val="4.5967821995680738E-2"/>
                </c:manualLayout>
              </c:layout>
              <c:tx>
                <c:rich>
                  <a:bodyPr/>
                  <a:lstStyle/>
                  <a:p>
                    <a:r>
                      <a:rPr lang="en-US"/>
                      <a:t>-14,1%</a:t>
                    </a:r>
                  </a:p>
                </c:rich>
              </c:tx>
              <c:showLegendKey val="0"/>
              <c:showVal val="1"/>
              <c:showCatName val="0"/>
              <c:showSerName val="0"/>
              <c:showPercent val="0"/>
              <c:showBubbleSize val="0"/>
            </c:dLbl>
            <c:dLbl>
              <c:idx val="4"/>
              <c:layout>
                <c:manualLayout>
                  <c:x val="-0.18333333333333335"/>
                  <c:y val="0"/>
                </c:manualLayout>
              </c:layout>
              <c:tx>
                <c:rich>
                  <a:bodyPr/>
                  <a:lstStyle/>
                  <a:p>
                    <a:r>
                      <a:rPr lang="en-US"/>
                      <a:t>-53,9%</a:t>
                    </a:r>
                  </a:p>
                </c:rich>
              </c:tx>
              <c:showLegendKey val="0"/>
              <c:showVal val="1"/>
              <c:showCatName val="0"/>
              <c:showSerName val="0"/>
              <c:showPercent val="0"/>
              <c:showBubbleSize val="0"/>
            </c:dLbl>
            <c:dLbl>
              <c:idx val="5"/>
              <c:layout>
                <c:manualLayout>
                  <c:x val="-0.3474306649168854"/>
                  <c:y val="6.0187007874015749E-2"/>
                </c:manualLayout>
              </c:layout>
              <c:tx>
                <c:rich>
                  <a:bodyPr/>
                  <a:lstStyle/>
                  <a:p>
                    <a:r>
                      <a:rPr lang="en-US"/>
                      <a:t>-18,4%</a:t>
                    </a:r>
                  </a:p>
                </c:rich>
              </c:tx>
              <c:showLegendKey val="0"/>
              <c:showVal val="1"/>
              <c:showCatName val="0"/>
              <c:showSerName val="0"/>
              <c:showPercent val="0"/>
              <c:showBubbleSize val="0"/>
            </c:dLbl>
            <c:dLbl>
              <c:idx val="6"/>
              <c:layout>
                <c:manualLayout>
                  <c:x val="4.5623965479567194E-2"/>
                  <c:y val="0"/>
                </c:manualLayout>
              </c:layout>
              <c:tx>
                <c:rich>
                  <a:bodyPr/>
                  <a:lstStyle/>
                  <a:p>
                    <a:pPr>
                      <a:defRPr b="1">
                        <a:solidFill>
                          <a:schemeClr val="tx2">
                            <a:lumMod val="75000"/>
                          </a:schemeClr>
                        </a:solidFill>
                      </a:defRPr>
                    </a:pPr>
                    <a:r>
                      <a:rPr lang="en-US">
                        <a:solidFill>
                          <a:schemeClr val="tx2">
                            <a:lumMod val="75000"/>
                          </a:schemeClr>
                        </a:solidFill>
                      </a:rPr>
                      <a:t>+1,1%</a:t>
                    </a:r>
                  </a:p>
                </c:rich>
              </c:tx>
              <c:spPr/>
              <c:showLegendKey val="0"/>
              <c:showVal val="1"/>
              <c:showCatName val="0"/>
              <c:showSerName val="0"/>
              <c:showPercent val="0"/>
              <c:showBubbleSize val="0"/>
            </c:dLbl>
            <c:txPr>
              <a:bodyPr/>
              <a:lstStyle/>
              <a:p>
                <a:pPr>
                  <a:defRPr b="1">
                    <a:solidFill>
                      <a:srgbClr val="C00000"/>
                    </a:solidFill>
                  </a:defRPr>
                </a:pPr>
                <a:endParaRPr lang="es-ES"/>
              </a:p>
            </c:txPr>
            <c:showLegendKey val="0"/>
            <c:showVal val="1"/>
            <c:showCatName val="0"/>
            <c:showSerName val="0"/>
            <c:showPercent val="0"/>
            <c:showBubbleSize val="0"/>
            <c:showLeaderLines val="0"/>
          </c:dLbls>
          <c:cat>
            <c:strRef>
              <c:f>'[Gráfico en Microsoft PowerPoint]Hoja2'!$G$74:$G$80</c:f>
              <c:strCache>
                <c:ptCount val="7"/>
                <c:pt idx="0">
                  <c:v>Remunerac personal</c:v>
                </c:pt>
                <c:pt idx="1">
                  <c:v>Consumo intermedio</c:v>
                </c:pt>
                <c:pt idx="2">
                  <c:v>Conciertos</c:v>
                </c:pt>
                <c:pt idx="3">
                  <c:v>Transferencias corrientes</c:v>
                </c:pt>
                <c:pt idx="4">
                  <c:v>gasto de capital</c:v>
                </c:pt>
                <c:pt idx="5">
                  <c:v>Transferencias intersectoriales</c:v>
                </c:pt>
                <c:pt idx="6">
                  <c:v>total </c:v>
                </c:pt>
              </c:strCache>
            </c:strRef>
          </c:cat>
          <c:val>
            <c:numRef>
              <c:f>'[Gráfico en Microsoft PowerPoint]Hoja2'!$H$74:$H$80</c:f>
              <c:numCache>
                <c:formatCode>0.0</c:formatCode>
                <c:ptCount val="7"/>
                <c:pt idx="0">
                  <c:v>-5.9931740614334474</c:v>
                </c:pt>
                <c:pt idx="1">
                  <c:v>14.419984286122057</c:v>
                </c:pt>
                <c:pt idx="2">
                  <c:v>121.18693185284607</c:v>
                </c:pt>
                <c:pt idx="3">
                  <c:v>-14.144569655970136</c:v>
                </c:pt>
                <c:pt idx="4">
                  <c:v>-53.872180451127818</c:v>
                </c:pt>
                <c:pt idx="5">
                  <c:v>-18.398637137989777</c:v>
                </c:pt>
                <c:pt idx="6">
                  <c:v>1.088486322393071</c:v>
                </c:pt>
              </c:numCache>
            </c:numRef>
          </c:val>
        </c:ser>
        <c:dLbls>
          <c:showLegendKey val="0"/>
          <c:showVal val="0"/>
          <c:showCatName val="0"/>
          <c:showSerName val="0"/>
          <c:showPercent val="0"/>
          <c:showBubbleSize val="0"/>
        </c:dLbls>
        <c:gapWidth val="150"/>
        <c:overlap val="100"/>
        <c:axId val="80425728"/>
        <c:axId val="80427264"/>
      </c:barChart>
      <c:catAx>
        <c:axId val="80425728"/>
        <c:scaling>
          <c:orientation val="minMax"/>
        </c:scaling>
        <c:delete val="0"/>
        <c:axPos val="l"/>
        <c:majorTickMark val="out"/>
        <c:minorTickMark val="none"/>
        <c:tickLblPos val="nextTo"/>
        <c:txPr>
          <a:bodyPr/>
          <a:lstStyle/>
          <a:p>
            <a:pPr>
              <a:defRPr b="1"/>
            </a:pPr>
            <a:endParaRPr lang="es-ES"/>
          </a:p>
        </c:txPr>
        <c:crossAx val="80427264"/>
        <c:crosses val="autoZero"/>
        <c:auto val="1"/>
        <c:lblAlgn val="ctr"/>
        <c:lblOffset val="100"/>
        <c:noMultiLvlLbl val="0"/>
      </c:catAx>
      <c:valAx>
        <c:axId val="80427264"/>
        <c:scaling>
          <c:orientation val="minMax"/>
        </c:scaling>
        <c:delete val="0"/>
        <c:axPos val="b"/>
        <c:majorGridlines/>
        <c:numFmt formatCode="0.0" sourceLinked="1"/>
        <c:majorTickMark val="out"/>
        <c:minorTickMark val="none"/>
        <c:tickLblPos val="nextTo"/>
        <c:crossAx val="80425728"/>
        <c:crosses val="autoZero"/>
        <c:crossBetween val="between"/>
      </c:valAx>
    </c:plotArea>
    <c:plotVisOnly val="1"/>
    <c:dispBlanksAs val="gap"/>
    <c:showDLblsOverMax val="0"/>
  </c:chart>
  <c:spPr>
    <a:ln>
      <a:solidFill>
        <a:schemeClr val="accent1"/>
      </a:solid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US" sz="1800" b="0" dirty="0" err="1" smtClean="0"/>
              <a:t>Diferencias</a:t>
            </a:r>
            <a:r>
              <a:rPr lang="en-US" sz="1800" b="0" dirty="0" smtClean="0"/>
              <a:t> </a:t>
            </a:r>
            <a:r>
              <a:rPr lang="en-US" sz="1800" b="0" dirty="0" err="1" smtClean="0"/>
              <a:t>relativas</a:t>
            </a:r>
            <a:r>
              <a:rPr lang="en-US" sz="1800" b="0" dirty="0" smtClean="0"/>
              <a:t> % </a:t>
            </a:r>
            <a:r>
              <a:rPr lang="en-US" sz="1800" b="0" dirty="0"/>
              <a:t>2011/2015</a:t>
            </a:r>
          </a:p>
        </c:rich>
      </c:tx>
      <c:overlay val="0"/>
      <c:spPr>
        <a:solidFill>
          <a:schemeClr val="accent3">
            <a:lumMod val="20000"/>
            <a:lumOff val="80000"/>
          </a:schemeClr>
        </a:solidFill>
      </c:spPr>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'AGO 2011 2015'!$C$108</c:f>
              <c:strCache>
                <c:ptCount val="1"/>
                <c:pt idx="0">
                  <c:v>% 2011/2015</c:v>
                </c:pt>
              </c:strCache>
            </c:strRef>
          </c:tx>
          <c:spPr>
            <a:solidFill>
              <a:schemeClr val="tx2">
                <a:lumMod val="40000"/>
                <a:lumOff val="60000"/>
              </a:schemeClr>
            </a:solidFill>
          </c:spPr>
          <c:invertIfNegative val="0"/>
          <c:dPt>
            <c:idx val="2"/>
            <c:invertIfNegative val="0"/>
            <c:bubble3D val="0"/>
            <c:spPr>
              <a:solidFill>
                <a:srgbClr val="FF0000"/>
              </a:solidFill>
            </c:spPr>
          </c:dPt>
          <c:dLbls>
            <c:dLbl>
              <c:idx val="0"/>
              <c:layout>
                <c:manualLayout>
                  <c:x val="3.3277224962425557E-3"/>
                  <c:y val="-5.3494936440383993E-2"/>
                </c:manualLayout>
              </c:layout>
              <c:tx>
                <c:rich>
                  <a:bodyPr/>
                  <a:lstStyle/>
                  <a:p>
                    <a:r>
                      <a:rPr lang="en-US" sz="1400" b="1" dirty="0">
                        <a:solidFill>
                          <a:schemeClr val="tx1"/>
                        </a:solidFill>
                      </a:rPr>
                      <a:t>-</a:t>
                    </a:r>
                    <a:r>
                      <a:rPr lang="en-US" sz="1400" b="1" dirty="0" smtClean="0">
                        <a:solidFill>
                          <a:schemeClr val="tx1"/>
                        </a:solidFill>
                      </a:rPr>
                      <a:t>10,7 %</a:t>
                    </a:r>
                    <a:endParaRPr lang="en-US" dirty="0"/>
                  </a:p>
                </c:rich>
              </c:tx>
              <c:showLegendKey val="0"/>
              <c:showVal val="1"/>
              <c:showCatName val="0"/>
              <c:showSerName val="0"/>
              <c:showPercent val="0"/>
              <c:showBubbleSize val="0"/>
            </c:dLbl>
            <c:dLbl>
              <c:idx val="1"/>
              <c:tx>
                <c:rich>
                  <a:bodyPr/>
                  <a:lstStyle/>
                  <a:p>
                    <a:r>
                      <a:rPr lang="en-US" sz="1400" b="1" dirty="0">
                        <a:solidFill>
                          <a:schemeClr val="tx1"/>
                        </a:solidFill>
                      </a:rPr>
                      <a:t>-</a:t>
                    </a:r>
                    <a:r>
                      <a:rPr lang="en-US" sz="1400" b="1" dirty="0" smtClean="0">
                        <a:solidFill>
                          <a:schemeClr val="tx1"/>
                        </a:solidFill>
                      </a:rPr>
                      <a:t>17,5% </a:t>
                    </a:r>
                    <a:endParaRPr lang="en-US" dirty="0"/>
                  </a:p>
                </c:rich>
              </c:tx>
              <c:showLegendKey val="0"/>
              <c:showVal val="1"/>
              <c:showCatName val="0"/>
              <c:showSerName val="0"/>
              <c:showPercent val="0"/>
              <c:showBubbleSize val="0"/>
            </c:dLbl>
            <c:dLbl>
              <c:idx val="2"/>
              <c:layout>
                <c:manualLayout>
                  <c:x val="2.4957918721819169E-2"/>
                  <c:y val="3.1467609670814112E-3"/>
                </c:manualLayout>
              </c:layout>
              <c:tx>
                <c:rich>
                  <a:bodyPr/>
                  <a:lstStyle/>
                  <a:p>
                    <a:r>
                      <a:rPr lang="en-US" sz="1400" b="1" dirty="0" smtClean="0">
                        <a:solidFill>
                          <a:srgbClr val="FF0000"/>
                        </a:solidFill>
                      </a:rPr>
                      <a:t>+12,1 %</a:t>
                    </a:r>
                    <a:endParaRPr lang="en-US" dirty="0">
                      <a:solidFill>
                        <a:srgbClr val="FF0000"/>
                      </a:solidFill>
                    </a:endParaRPr>
                  </a:p>
                </c:rich>
              </c:tx>
              <c:showLegendKey val="0"/>
              <c:showVal val="1"/>
              <c:showCatName val="0"/>
              <c:showSerName val="0"/>
              <c:showPercent val="0"/>
              <c:showBubbleSize val="0"/>
            </c:dLbl>
            <c:dLbl>
              <c:idx val="3"/>
              <c:layout>
                <c:manualLayout>
                  <c:x val="2.1630196225576614E-2"/>
                  <c:y val="-2.517408773665129E-2"/>
                </c:manualLayout>
              </c:layout>
              <c:tx>
                <c:rich>
                  <a:bodyPr/>
                  <a:lstStyle/>
                  <a:p>
                    <a:r>
                      <a:rPr lang="en-US" sz="1400" b="1">
                        <a:solidFill>
                          <a:schemeClr val="tx1"/>
                        </a:solidFill>
                      </a:rPr>
                      <a:t>-</a:t>
                    </a:r>
                    <a:r>
                      <a:rPr lang="en-US" sz="1400" b="1" smtClean="0">
                        <a:solidFill>
                          <a:schemeClr val="tx1"/>
                        </a:solidFill>
                      </a:rPr>
                      <a:t>1,0 %</a:t>
                    </a:r>
                    <a:endParaRPr lang="en-US"/>
                  </a:p>
                </c:rich>
              </c:tx>
              <c:showLegendKey val="0"/>
              <c:showVal val="1"/>
              <c:showCatName val="0"/>
              <c:showSerName val="0"/>
              <c:showPercent val="0"/>
              <c:showBubbleSize val="0"/>
            </c:dLbl>
            <c:spPr>
              <a:noFill/>
            </c:spPr>
            <c:txPr>
              <a:bodyPr/>
              <a:lstStyle/>
              <a:p>
                <a:pPr>
                  <a:defRPr sz="1400" b="1">
                    <a:solidFill>
                      <a:schemeClr val="tx1"/>
                    </a:solidFill>
                  </a:defRPr>
                </a:pPr>
                <a:endParaRPr lang="es-ES"/>
              </a:p>
            </c:txPr>
            <c:showLegendKey val="0"/>
            <c:showVal val="1"/>
            <c:showCatName val="0"/>
            <c:showSerName val="0"/>
            <c:showPercent val="0"/>
            <c:showBubbleSize val="0"/>
            <c:showLeaderLines val="0"/>
          </c:dLbls>
          <c:cat>
            <c:strRef>
              <c:f>'AGO 2011 2015'!$B$109:$B$112</c:f>
              <c:strCache>
                <c:ptCount val="4"/>
                <c:pt idx="0">
                  <c:v>Servicios hospitalarios y especializados (- Medicamentos)</c:v>
                </c:pt>
                <c:pt idx="1">
                  <c:v>Servicios primarios de salud</c:v>
                </c:pt>
                <c:pt idx="2">
                  <c:v>Farmacia global (receta+hosp)</c:v>
                </c:pt>
                <c:pt idx="3">
                  <c:v>Resto</c:v>
                </c:pt>
              </c:strCache>
            </c:strRef>
          </c:cat>
          <c:val>
            <c:numRef>
              <c:f>'AGO 2011 2015'!$C$109:$C$112</c:f>
              <c:numCache>
                <c:formatCode>0.0</c:formatCode>
                <c:ptCount val="4"/>
                <c:pt idx="0">
                  <c:v>-10.668150808216668</c:v>
                </c:pt>
                <c:pt idx="1">
                  <c:v>-17.454858953796954</c:v>
                </c:pt>
                <c:pt idx="2">
                  <c:v>12.083413071645266</c:v>
                </c:pt>
                <c:pt idx="3">
                  <c:v>-0.95688307727498001</c:v>
                </c:pt>
              </c:numCache>
            </c:numRef>
          </c:val>
        </c:ser>
        <c:dLbls>
          <c:showLegendKey val="0"/>
          <c:showVal val="0"/>
          <c:showCatName val="0"/>
          <c:showSerName val="0"/>
          <c:showPercent val="0"/>
          <c:showBubbleSize val="0"/>
        </c:dLbls>
        <c:gapWidth val="150"/>
        <c:shape val="box"/>
        <c:axId val="80590336"/>
        <c:axId val="80591872"/>
        <c:axId val="0"/>
      </c:bar3DChart>
      <c:catAx>
        <c:axId val="80590336"/>
        <c:scaling>
          <c:orientation val="minMax"/>
        </c:scaling>
        <c:delete val="0"/>
        <c:axPos val="l"/>
        <c:majorTickMark val="out"/>
        <c:minorTickMark val="none"/>
        <c:tickLblPos val="nextTo"/>
        <c:txPr>
          <a:bodyPr/>
          <a:lstStyle/>
          <a:p>
            <a:pPr>
              <a:defRPr sz="1200" b="1"/>
            </a:pPr>
            <a:endParaRPr lang="es-ES"/>
          </a:p>
        </c:txPr>
        <c:crossAx val="80591872"/>
        <c:crosses val="autoZero"/>
        <c:auto val="1"/>
        <c:lblAlgn val="ctr"/>
        <c:lblOffset val="100"/>
        <c:noMultiLvlLbl val="0"/>
      </c:catAx>
      <c:valAx>
        <c:axId val="80591872"/>
        <c:scaling>
          <c:orientation val="minMax"/>
        </c:scaling>
        <c:delete val="0"/>
        <c:axPos val="b"/>
        <c:majorGridlines/>
        <c:numFmt formatCode="0.0" sourceLinked="1"/>
        <c:majorTickMark val="out"/>
        <c:minorTickMark val="none"/>
        <c:tickLblPos val="nextTo"/>
        <c:crossAx val="80590336"/>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drawing1.xml><?xml version="1.0" encoding="utf-8"?>
<c:userShapes xmlns:c="http://schemas.openxmlformats.org/drawingml/2006/chart">
  <cdr:relSizeAnchor xmlns:cdr="http://schemas.openxmlformats.org/drawingml/2006/chartDrawing">
    <cdr:from>
      <cdr:x>0.83124</cdr:x>
      <cdr:y>0.39775</cdr:y>
    </cdr:from>
    <cdr:to>
      <cdr:x>0.91874</cdr:x>
      <cdr:y>0.46139</cdr:y>
    </cdr:to>
    <cdr:sp macro="" textlink="">
      <cdr:nvSpPr>
        <cdr:cNvPr id="2" name="1 Rectángulo"/>
        <cdr:cNvSpPr/>
      </cdr:nvSpPr>
      <cdr:spPr>
        <a:xfrm xmlns:a="http://schemas.openxmlformats.org/drawingml/2006/main">
          <a:off x="6840760" y="1800200"/>
          <a:ext cx="720080" cy="288032"/>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ES"/>
        </a:p>
      </cdr:txBody>
    </cdr:sp>
  </cdr:relSizeAnchor>
</c:userShapes>
</file>

<file path=ppt/drawings/drawing2.xml><?xml version="1.0" encoding="utf-8"?>
<c:userShapes xmlns:c="http://schemas.openxmlformats.org/drawingml/2006/chart">
  <cdr:relSizeAnchor xmlns:cdr="http://schemas.openxmlformats.org/drawingml/2006/chartDrawing">
    <cdr:from>
      <cdr:x>0.41398</cdr:x>
      <cdr:y>0.27375</cdr:y>
    </cdr:from>
    <cdr:to>
      <cdr:x>0.55994</cdr:x>
      <cdr:y>0.54952</cdr:y>
    </cdr:to>
    <cdr:sp macro="" textlink="">
      <cdr:nvSpPr>
        <cdr:cNvPr id="2" name="1 CuadroTexto"/>
        <cdr:cNvSpPr txBox="1"/>
      </cdr:nvSpPr>
      <cdr:spPr>
        <a:xfrm xmlns:a="http://schemas.openxmlformats.org/drawingml/2006/main">
          <a:off x="2772308" y="1104828"/>
          <a:ext cx="977457" cy="111297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S" sz="2800" b="1" dirty="0" smtClean="0">
              <a:solidFill>
                <a:schemeClr val="bg1"/>
              </a:solidFill>
            </a:rPr>
            <a:t>40 %</a:t>
          </a:r>
          <a:endParaRPr lang="es-ES" sz="2800" b="1" dirty="0">
            <a:solidFill>
              <a:schemeClr val="bg1"/>
            </a:solidFill>
          </a:endParaRPr>
        </a:p>
      </cdr:txBody>
    </cdr:sp>
  </cdr:relSizeAnchor>
  <cdr:relSizeAnchor xmlns:cdr="http://schemas.openxmlformats.org/drawingml/2006/chartDrawing">
    <cdr:from>
      <cdr:x>0.13441</cdr:x>
      <cdr:y>0.47001</cdr:y>
    </cdr:from>
    <cdr:to>
      <cdr:x>0.28037</cdr:x>
      <cdr:y>0.74578</cdr:y>
    </cdr:to>
    <cdr:sp macro="" textlink="">
      <cdr:nvSpPr>
        <cdr:cNvPr id="3" name="1 CuadroTexto"/>
        <cdr:cNvSpPr txBox="1"/>
      </cdr:nvSpPr>
      <cdr:spPr>
        <a:xfrm xmlns:a="http://schemas.openxmlformats.org/drawingml/2006/main">
          <a:off x="900100" y="1896916"/>
          <a:ext cx="977457" cy="111297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2800" b="1" dirty="0">
              <a:solidFill>
                <a:schemeClr val="bg1"/>
              </a:solidFill>
            </a:rPr>
            <a:t>6</a:t>
          </a:r>
          <a:r>
            <a:rPr lang="es-ES" sz="2800" b="1" dirty="0" smtClean="0">
              <a:solidFill>
                <a:schemeClr val="bg1"/>
              </a:solidFill>
            </a:rPr>
            <a:t>0</a:t>
          </a:r>
          <a:r>
            <a:rPr lang="es-ES" sz="2000" b="1" dirty="0" smtClean="0">
              <a:solidFill>
                <a:schemeClr val="bg1"/>
              </a:solidFill>
            </a:rPr>
            <a:t> %</a:t>
          </a:r>
          <a:endParaRPr lang="es-ES" sz="2000" b="1" dirty="0">
            <a:solidFill>
              <a:schemeClr val="bg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0.35416</cdr:x>
      <cdr:y>0.31123</cdr:y>
    </cdr:from>
    <cdr:to>
      <cdr:x>0.50012</cdr:x>
      <cdr:y>0.587</cdr:y>
    </cdr:to>
    <cdr:sp macro="" textlink="">
      <cdr:nvSpPr>
        <cdr:cNvPr id="2" name="1 CuadroTexto"/>
        <cdr:cNvSpPr txBox="1"/>
      </cdr:nvSpPr>
      <cdr:spPr>
        <a:xfrm xmlns:a="http://schemas.openxmlformats.org/drawingml/2006/main">
          <a:off x="816072" y="576064"/>
          <a:ext cx="336329" cy="5104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S" sz="1600" b="1" dirty="0" smtClean="0">
              <a:solidFill>
                <a:schemeClr val="bg1"/>
              </a:solidFill>
            </a:rPr>
            <a:t>40</a:t>
          </a:r>
          <a:r>
            <a:rPr lang="es-ES" sz="2800" b="1" dirty="0" smtClean="0">
              <a:solidFill>
                <a:schemeClr val="bg1"/>
              </a:solidFill>
            </a:rPr>
            <a:t> </a:t>
          </a:r>
          <a:r>
            <a:rPr lang="es-ES" sz="1400" b="1" dirty="0" smtClean="0">
              <a:solidFill>
                <a:schemeClr val="bg1"/>
              </a:solidFill>
            </a:rPr>
            <a:t>%</a:t>
          </a:r>
          <a:endParaRPr lang="es-ES" sz="2800" b="1" dirty="0">
            <a:solidFill>
              <a:schemeClr val="bg1"/>
            </a:solidFill>
          </a:endParaRPr>
        </a:p>
      </cdr:txBody>
    </cdr:sp>
  </cdr:relSizeAnchor>
  <cdr:relSizeAnchor xmlns:cdr="http://schemas.openxmlformats.org/drawingml/2006/chartDrawing">
    <cdr:from>
      <cdr:x>0.13441</cdr:x>
      <cdr:y>0.47001</cdr:y>
    </cdr:from>
    <cdr:to>
      <cdr:x>0.28037</cdr:x>
      <cdr:y>0.74578</cdr:y>
    </cdr:to>
    <cdr:sp macro="" textlink="">
      <cdr:nvSpPr>
        <cdr:cNvPr id="3" name="1 CuadroTexto"/>
        <cdr:cNvSpPr txBox="1"/>
      </cdr:nvSpPr>
      <cdr:spPr>
        <a:xfrm xmlns:a="http://schemas.openxmlformats.org/drawingml/2006/main">
          <a:off x="900100" y="1896916"/>
          <a:ext cx="977457" cy="111297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1600" b="1" dirty="0">
              <a:solidFill>
                <a:schemeClr val="bg1"/>
              </a:solidFill>
            </a:rPr>
            <a:t>6</a:t>
          </a:r>
          <a:r>
            <a:rPr lang="es-ES" sz="1600" b="1" dirty="0" smtClean="0">
              <a:solidFill>
                <a:schemeClr val="bg1"/>
              </a:solidFill>
            </a:rPr>
            <a:t>0</a:t>
          </a:r>
          <a:r>
            <a:rPr lang="es-ES" sz="1200" b="1" dirty="0" smtClean="0">
              <a:solidFill>
                <a:schemeClr val="bg1"/>
              </a:solidFill>
            </a:rPr>
            <a:t> %</a:t>
          </a:r>
          <a:endParaRPr lang="es-ES" sz="1200" b="1" dirty="0">
            <a:solidFill>
              <a:schemeClr val="bg1"/>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0.54655</cdr:x>
      <cdr:y>0.4129</cdr:y>
    </cdr:from>
    <cdr:to>
      <cdr:x>0.65417</cdr:x>
      <cdr:y>0.57999</cdr:y>
    </cdr:to>
    <cdr:sp macro="" textlink="">
      <cdr:nvSpPr>
        <cdr:cNvPr id="2" name="1 CuadroTexto"/>
        <cdr:cNvSpPr txBox="1"/>
      </cdr:nvSpPr>
      <cdr:spPr>
        <a:xfrm xmlns:a="http://schemas.openxmlformats.org/drawingml/2006/main">
          <a:off x="4644008" y="225963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s-ES" sz="1600" b="1" dirty="0" smtClean="0"/>
            <a:t>455,5</a:t>
          </a:r>
          <a:r>
            <a:rPr lang="es-ES" sz="2000" b="1" dirty="0" smtClean="0"/>
            <a:t> </a:t>
          </a:r>
        </a:p>
        <a:p xmlns:a="http://schemas.openxmlformats.org/drawingml/2006/main">
          <a:pPr algn="ctr"/>
          <a:r>
            <a:rPr lang="es-ES" sz="1600" b="1" dirty="0" err="1" smtClean="0"/>
            <a:t>mill</a:t>
          </a:r>
          <a:r>
            <a:rPr lang="es-ES" sz="1600" b="1" dirty="0" smtClean="0"/>
            <a:t> €</a:t>
          </a:r>
          <a:endParaRPr lang="es-ES" sz="1600" b="1" dirty="0"/>
        </a:p>
      </cdr:txBody>
    </cdr:sp>
  </cdr:relSizeAnchor>
  <cdr:relSizeAnchor xmlns:cdr="http://schemas.openxmlformats.org/drawingml/2006/chartDrawing">
    <cdr:from>
      <cdr:x>0.3358</cdr:x>
      <cdr:y>0.76531</cdr:y>
    </cdr:from>
    <cdr:to>
      <cdr:x>0.96259</cdr:x>
      <cdr:y>0.97412</cdr:y>
    </cdr:to>
    <cdr:sp macro="" textlink="">
      <cdr:nvSpPr>
        <cdr:cNvPr id="3" name="2 CuadroTexto"/>
        <cdr:cNvSpPr txBox="1"/>
      </cdr:nvSpPr>
      <cdr:spPr>
        <a:xfrm xmlns:a="http://schemas.openxmlformats.org/drawingml/2006/main">
          <a:off x="1934273" y="2880320"/>
          <a:ext cx="3610343" cy="785869"/>
        </a:xfrm>
        <a:prstGeom xmlns:a="http://schemas.openxmlformats.org/drawingml/2006/main" prst="rect">
          <a:avLst/>
        </a:prstGeom>
        <a:solidFill xmlns:a="http://schemas.openxmlformats.org/drawingml/2006/main">
          <a:schemeClr val="accent4">
            <a:lumMod val="40000"/>
            <a:lumOff val="60000"/>
          </a:schemeClr>
        </a:solidFill>
      </cdr:spPr>
      <cdr:txBody>
        <a:bodyPr xmlns:a="http://schemas.openxmlformats.org/drawingml/2006/main" vertOverflow="clip" wrap="none" rtlCol="0"/>
        <a:lstStyle xmlns:a="http://schemas.openxmlformats.org/drawingml/2006/main"/>
        <a:p xmlns:a="http://schemas.openxmlformats.org/drawingml/2006/main">
          <a:r>
            <a:rPr lang="es-ES" sz="1400" b="1" dirty="0" smtClean="0"/>
            <a:t>* Medicamentos 76,5 % (resto </a:t>
          </a:r>
          <a:r>
            <a:rPr lang="es-ES" sz="1400" b="1" dirty="0" err="1" smtClean="0"/>
            <a:t>Prod</a:t>
          </a:r>
          <a:r>
            <a:rPr lang="es-ES" sz="1400" b="1" dirty="0" smtClean="0"/>
            <a:t> Sanitarios)</a:t>
          </a:r>
        </a:p>
        <a:p xmlns:a="http://schemas.openxmlformats.org/drawingml/2006/main">
          <a:r>
            <a:rPr lang="es-ES" sz="1400" b="1" dirty="0" smtClean="0"/>
            <a:t>           - Medicamentos Hospital 44 %</a:t>
          </a:r>
        </a:p>
        <a:p xmlns:a="http://schemas.openxmlformats.org/drawingml/2006/main">
          <a:r>
            <a:rPr lang="es-ES" sz="1400" b="1" dirty="0" smtClean="0"/>
            <a:t>            - Medicamentos Receta 56 %</a:t>
          </a:r>
          <a:endParaRPr lang="es-ES" sz="1400" b="1" dirty="0"/>
        </a:p>
        <a:p xmlns:a="http://schemas.openxmlformats.org/drawingml/2006/main">
          <a:endParaRPr lang="es-ES" sz="16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s-ES"/>
          </a:p>
        </p:txBody>
      </p:sp>
      <p:sp>
        <p:nvSpPr>
          <p:cNvPr id="3" name="2 Marcador de fecha"/>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F48B980B-3579-42CC-910A-464A4AE0E219}" type="datetimeFigureOut">
              <a:rPr lang="es-ES" smtClean="0"/>
              <a:t>27/09/2017</a:t>
            </a:fld>
            <a:endParaRPr lang="es-ES"/>
          </a:p>
        </p:txBody>
      </p:sp>
      <p:sp>
        <p:nvSpPr>
          <p:cNvPr id="4" name="3 Marcador de imagen de diapositiva"/>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s-ES"/>
          </a:p>
        </p:txBody>
      </p:sp>
      <p:sp>
        <p:nvSpPr>
          <p:cNvPr id="5" name="4 Marcador de notas"/>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s-ES"/>
          </a:p>
        </p:txBody>
      </p:sp>
      <p:sp>
        <p:nvSpPr>
          <p:cNvPr id="7" name="6 Marcador de número de diapositiva"/>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6EF6A47B-752E-485C-800C-143F6C90A80E}" type="slidenum">
              <a:rPr lang="es-ES" smtClean="0"/>
              <a:t>‹Nº›</a:t>
            </a:fld>
            <a:endParaRPr lang="es-ES"/>
          </a:p>
        </p:txBody>
      </p:sp>
    </p:spTree>
    <p:extLst>
      <p:ext uri="{BB962C8B-B14F-4D97-AF65-F5344CB8AC3E}">
        <p14:creationId xmlns:p14="http://schemas.microsoft.com/office/powerpoint/2010/main" val="2069598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D27F3A0-EECD-4EB3-A4F8-4C8974702149}" type="slidenum">
              <a:rPr lang="es-ES" smtClean="0"/>
              <a:t>6</a:t>
            </a:fld>
            <a:endParaRPr lang="es-ES"/>
          </a:p>
        </p:txBody>
      </p:sp>
    </p:spTree>
    <p:extLst>
      <p:ext uri="{BB962C8B-B14F-4D97-AF65-F5344CB8AC3E}">
        <p14:creationId xmlns:p14="http://schemas.microsoft.com/office/powerpoint/2010/main" val="4200573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1 Marcador de imagen de diapositiva"/>
          <p:cNvSpPr>
            <a:spLocks noGrp="1" noRot="1" noChangeAspect="1" noTextEdit="1"/>
          </p:cNvSpPr>
          <p:nvPr>
            <p:ph type="sldImg"/>
          </p:nvPr>
        </p:nvSpPr>
        <p:spPr>
          <a:ln/>
        </p:spPr>
      </p:sp>
      <p:sp>
        <p:nvSpPr>
          <p:cNvPr id="3" name="2 Marcador de notas"/>
          <p:cNvSpPr>
            <a:spLocks noGrp="1"/>
          </p:cNvSpPr>
          <p:nvPr>
            <p:ph type="body" idx="1"/>
          </p:nvPr>
        </p:nvSpPr>
        <p:spPr>
          <a:xfrm>
            <a:off x="267868" y="4861442"/>
            <a:ext cx="6635873" cy="4603800"/>
          </a:xfrm>
        </p:spPr>
        <p:txBody>
          <a:bodyPr>
            <a:normAutofit fontScale="92500" lnSpcReduction="10000"/>
          </a:bodyPr>
          <a:lstStyle/>
          <a:p>
            <a:pPr>
              <a:defRPr/>
            </a:pPr>
            <a:r>
              <a:rPr lang="es-ES" sz="900" dirty="0"/>
              <a:t>El uso de un </a:t>
            </a:r>
            <a:r>
              <a:rPr lang="es-ES" sz="900" b="1" dirty="0"/>
              <a:t>método común</a:t>
            </a:r>
            <a:r>
              <a:rPr lang="es-ES" sz="900" dirty="0"/>
              <a:t>:</a:t>
            </a:r>
          </a:p>
          <a:p>
            <a:pPr>
              <a:buFontTx/>
              <a:buChar char="-"/>
              <a:defRPr/>
            </a:pPr>
            <a:r>
              <a:rPr lang="es-ES" sz="900" dirty="0"/>
              <a:t>facilita el compartir los informes ya que todos  ponemos lo mismo en los mismos sitios, en cada centro ya se acostumbra uno a un modo de presentar las cosas y es más fácil de seguir/leer los informes </a:t>
            </a:r>
          </a:p>
          <a:p>
            <a:pPr>
              <a:buFontTx/>
              <a:buChar char="-"/>
              <a:defRPr/>
            </a:pPr>
            <a:r>
              <a:rPr lang="es-ES" sz="900" dirty="0"/>
              <a:t> el método común esta basado en los métodos que ya se utilizaban por los farmacéuticos de hospital desde hace tiempo, al consensuar un método común se coge de los métodos de cada uno lo mejor de ese, como  cada uno es más experto en diferentes aspectos, el método común permite obtener un método mejorado que al ser usado por muchos , cada uno aporta mejoras  en diferentes  campos y el resultado es un método mejor en todos los campos.</a:t>
            </a:r>
          </a:p>
          <a:p>
            <a:pPr>
              <a:buFontTx/>
              <a:buChar char="-"/>
              <a:defRPr/>
            </a:pPr>
            <a:r>
              <a:rPr lang="es-ES" sz="900" dirty="0"/>
              <a:t>En una encuesta realizada en 2007 por el grupo a los 513 hospitales con mas de 75 camas, en la que respondieron  200 hospitales (39% de los hospitales, 57% de las camas)  el 62% usaban modelo MADRE  (el 95% en los hospitales de &gt; 500 camas) y se creó en 2005, hoy día es mucho más. El 85.5%  usaban los informes de GENESIS y les  eran útiles. En los  416 informes en la web de 2004 a 2007 , la incorporación de los  9 apartados del método madre fue creciendo , siendo la mediana en 2007  de incorporación de los 9 apartados. </a:t>
            </a:r>
          </a:p>
          <a:p>
            <a:pPr>
              <a:buFontTx/>
              <a:buChar char="-"/>
              <a:defRPr/>
            </a:pPr>
            <a:r>
              <a:rPr lang="es-ES" sz="900" b="1" dirty="0"/>
              <a:t>Integral:</a:t>
            </a:r>
            <a:r>
              <a:rPr lang="es-ES" sz="900" dirty="0"/>
              <a:t> incluye todos los aspectos, es más completo que otros centrados  en la evaluación económica, donde  se consideran en menor medida aspectos posteriores de aplicación práctica, efectividad, seguridad en el uso, impacto presupuestario. U otros métodos más centrados en eficacia y seguridad clínica que en el aspecto económico solo  consideran el coste/día del fármaco.</a:t>
            </a:r>
          </a:p>
          <a:p>
            <a:pPr>
              <a:buFontTx/>
              <a:buChar char="-"/>
              <a:defRPr/>
            </a:pPr>
            <a:r>
              <a:rPr lang="es-ES" sz="900" b="1" dirty="0"/>
              <a:t>Transparente:</a:t>
            </a:r>
            <a:r>
              <a:rPr lang="es-ES" sz="900" dirty="0"/>
              <a:t> tanto el método como los informes son públicos, pueden ser contrastados, los de elaboración por el grupo se someten a alegaciones que después aparecen con el informe.  El proyecto de mejora del MADRE ha incluido solicitud de propuestas  a farmacéuticos de hospital destacados así como a otros colectivos, que han valorado como muy bueno el método para la función que tiene y han hecho propuestas  en áreas concretas que han sido valoradas y con frecuencia incorporadas.</a:t>
            </a:r>
          </a:p>
          <a:p>
            <a:pPr>
              <a:buFontTx/>
              <a:buChar char="-"/>
              <a:defRPr/>
            </a:pPr>
            <a:r>
              <a:rPr lang="es-ES" sz="900" b="1" dirty="0"/>
              <a:t>Se actualiza: </a:t>
            </a:r>
          </a:p>
          <a:p>
            <a:pPr>
              <a:buFontTx/>
              <a:buChar char="-"/>
              <a:defRPr/>
            </a:pPr>
            <a:r>
              <a:rPr lang="es-ES" sz="900" dirty="0"/>
              <a:t>Se han hecho evaluaciones de los propios informes y  análisis con el fin de ser autocríticos  y buscar oportunidades de mejora(evaluación de los informes de 2004 a 2007 en la web, análisis de comparadores y comparaciones indirectas en los informes, evaluaciones económicas en los informes..). Continuamente al ser utilizado por muchos hay propuestas de mejora, que se van incorporando en la realización de informes </a:t>
            </a:r>
            <a:r>
              <a:rPr lang="es-ES" sz="900" dirty="0" err="1"/>
              <a:t>ej</a:t>
            </a:r>
            <a:r>
              <a:rPr lang="es-ES" sz="900" dirty="0"/>
              <a:t> comparaciones indirectas, posicionamiento, </a:t>
            </a:r>
            <a:r>
              <a:rPr lang="es-ES" sz="900" dirty="0" err="1"/>
              <a:t>etc</a:t>
            </a:r>
            <a:r>
              <a:rPr lang="es-ES" sz="900" dirty="0"/>
              <a:t>, cuando se hacen proyectos de mejora se escucha a los que las usan y otros profesionales para incorporar las sugerencias y se incorpora cuando se hace revisión del método, ahora saldrá la nueva versión  aunque  en los informes ya se van incorporando y los informes se cuelgan en la web.</a:t>
            </a:r>
          </a:p>
          <a:p>
            <a:pPr>
              <a:defRPr/>
            </a:pPr>
            <a:endParaRPr lang="es-ES" sz="900" dirty="0"/>
          </a:p>
          <a:p>
            <a:pPr>
              <a:defRPr/>
            </a:pPr>
            <a:r>
              <a:rPr lang="es-ES" sz="900" dirty="0"/>
              <a:t>ESTA DIAPO LA PUEDO COMPLETAR CON OTRAS DIAPOS DE LO QUE PONGO EN LAS NOTAS</a:t>
            </a:r>
          </a:p>
        </p:txBody>
      </p:sp>
      <p:sp>
        <p:nvSpPr>
          <p:cNvPr id="12186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124" eaLnBrk="0" hangingPunct="0">
              <a:defRPr>
                <a:solidFill>
                  <a:schemeClr val="tx1"/>
                </a:solidFill>
                <a:latin typeface="Arial" pitchFamily="34" charset="0"/>
                <a:ea typeface="ＭＳ Ｐゴシック" pitchFamily="34" charset="-128"/>
              </a:defRPr>
            </a:lvl1pPr>
            <a:lvl2pPr marL="804763" indent="-309524" defTabSz="968124" eaLnBrk="0" hangingPunct="0">
              <a:defRPr>
                <a:solidFill>
                  <a:schemeClr val="tx1"/>
                </a:solidFill>
                <a:latin typeface="Arial" pitchFamily="34" charset="0"/>
                <a:ea typeface="ＭＳ Ｐゴシック" pitchFamily="34" charset="-128"/>
              </a:defRPr>
            </a:lvl2pPr>
            <a:lvl3pPr marL="1238098" indent="-247620" defTabSz="968124" eaLnBrk="0" hangingPunct="0">
              <a:defRPr>
                <a:solidFill>
                  <a:schemeClr val="tx1"/>
                </a:solidFill>
                <a:latin typeface="Arial" pitchFamily="34" charset="0"/>
                <a:ea typeface="ＭＳ Ｐゴシック" pitchFamily="34" charset="-128"/>
              </a:defRPr>
            </a:lvl3pPr>
            <a:lvl4pPr marL="1733337" indent="-247620" defTabSz="968124" eaLnBrk="0" hangingPunct="0">
              <a:defRPr>
                <a:solidFill>
                  <a:schemeClr val="tx1"/>
                </a:solidFill>
                <a:latin typeface="Arial" pitchFamily="34" charset="0"/>
                <a:ea typeface="ＭＳ Ｐゴシック" pitchFamily="34" charset="-128"/>
              </a:defRPr>
            </a:lvl4pPr>
            <a:lvl5pPr marL="2228576" indent="-247620" defTabSz="968124" eaLnBrk="0" hangingPunct="0">
              <a:defRPr>
                <a:solidFill>
                  <a:schemeClr val="tx1"/>
                </a:solidFill>
                <a:latin typeface="Arial" pitchFamily="34" charset="0"/>
                <a:ea typeface="ＭＳ Ｐゴシック" pitchFamily="34" charset="-128"/>
              </a:defRPr>
            </a:lvl5pPr>
            <a:lvl6pPr marL="2723815" indent="-247620" defTabSz="968124" eaLnBrk="0" fontAlgn="base" hangingPunct="0">
              <a:spcBef>
                <a:spcPct val="0"/>
              </a:spcBef>
              <a:spcAft>
                <a:spcPct val="0"/>
              </a:spcAft>
              <a:defRPr>
                <a:solidFill>
                  <a:schemeClr val="tx1"/>
                </a:solidFill>
                <a:latin typeface="Arial" pitchFamily="34" charset="0"/>
                <a:ea typeface="ＭＳ Ｐゴシック" pitchFamily="34" charset="-128"/>
              </a:defRPr>
            </a:lvl6pPr>
            <a:lvl7pPr marL="3219054" indent="-247620" defTabSz="968124" eaLnBrk="0" fontAlgn="base" hangingPunct="0">
              <a:spcBef>
                <a:spcPct val="0"/>
              </a:spcBef>
              <a:spcAft>
                <a:spcPct val="0"/>
              </a:spcAft>
              <a:defRPr>
                <a:solidFill>
                  <a:schemeClr val="tx1"/>
                </a:solidFill>
                <a:latin typeface="Arial" pitchFamily="34" charset="0"/>
                <a:ea typeface="ＭＳ Ｐゴシック" pitchFamily="34" charset="-128"/>
              </a:defRPr>
            </a:lvl7pPr>
            <a:lvl8pPr marL="3714293" indent="-247620" defTabSz="968124" eaLnBrk="0" fontAlgn="base" hangingPunct="0">
              <a:spcBef>
                <a:spcPct val="0"/>
              </a:spcBef>
              <a:spcAft>
                <a:spcPct val="0"/>
              </a:spcAft>
              <a:defRPr>
                <a:solidFill>
                  <a:schemeClr val="tx1"/>
                </a:solidFill>
                <a:latin typeface="Arial" pitchFamily="34" charset="0"/>
                <a:ea typeface="ＭＳ Ｐゴシック" pitchFamily="34" charset="-128"/>
              </a:defRPr>
            </a:lvl8pPr>
            <a:lvl9pPr marL="4209532" indent="-247620" defTabSz="968124"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EFBA9FC-69F2-41F2-AD41-1F739BA851C3}" type="slidenum">
              <a:rPr lang="es-ES" altLang="es-ES" smtClean="0">
                <a:latin typeface="Tahoma" pitchFamily="34" charset="0"/>
                <a:cs typeface="Arial" pitchFamily="34" charset="0"/>
              </a:rPr>
              <a:pPr eaLnBrk="1" hangingPunct="1"/>
              <a:t>24</a:t>
            </a:fld>
            <a:endParaRPr lang="es-ES" altLang="es-ES" smtClean="0">
              <a:latin typeface="Tahoma"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C443FF5-2FD4-4819-A3EB-DCEBCAAFBE53}" type="datetime1">
              <a:rPr lang="es-ES" smtClean="0"/>
              <a:t>27/09/2017</a:t>
            </a:fld>
            <a:endParaRPr lang="es-ES"/>
          </a:p>
        </p:txBody>
      </p:sp>
      <p:sp>
        <p:nvSpPr>
          <p:cNvPr id="5" name="4 Marcador de pie de página"/>
          <p:cNvSpPr>
            <a:spLocks noGrp="1"/>
          </p:cNvSpPr>
          <p:nvPr>
            <p:ph type="ftr" sz="quarter" idx="11"/>
          </p:nvPr>
        </p:nvSpPr>
        <p:spPr/>
        <p:txBody>
          <a:bodyPr/>
          <a:lstStyle/>
          <a:p>
            <a:r>
              <a:rPr lang="es-ES" smtClean="0"/>
              <a:t>ADSP IB</a:t>
            </a:r>
            <a:endParaRPr lang="es-ES"/>
          </a:p>
        </p:txBody>
      </p:sp>
      <p:sp>
        <p:nvSpPr>
          <p:cNvPr id="6" name="5 Marcador de número de diapositiva"/>
          <p:cNvSpPr>
            <a:spLocks noGrp="1"/>
          </p:cNvSpPr>
          <p:nvPr>
            <p:ph type="sldNum" sz="quarter" idx="12"/>
          </p:nvPr>
        </p:nvSpPr>
        <p:spPr/>
        <p:txBody>
          <a:bodyPr/>
          <a:lstStyle/>
          <a:p>
            <a:fld id="{A00E7DA4-EE6D-4AB8-9C40-BF3519B14AD5}" type="slidenum">
              <a:rPr lang="es-ES" smtClean="0"/>
              <a:t>‹Nº›</a:t>
            </a:fld>
            <a:endParaRPr lang="es-ES"/>
          </a:p>
        </p:txBody>
      </p:sp>
    </p:spTree>
    <p:extLst>
      <p:ext uri="{BB962C8B-B14F-4D97-AF65-F5344CB8AC3E}">
        <p14:creationId xmlns:p14="http://schemas.microsoft.com/office/powerpoint/2010/main" val="687243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0123B2D-6424-478D-ACBA-7470182AF899}" type="datetime1">
              <a:rPr lang="es-ES" smtClean="0"/>
              <a:t>27/09/2017</a:t>
            </a:fld>
            <a:endParaRPr lang="es-ES"/>
          </a:p>
        </p:txBody>
      </p:sp>
      <p:sp>
        <p:nvSpPr>
          <p:cNvPr id="5" name="4 Marcador de pie de página"/>
          <p:cNvSpPr>
            <a:spLocks noGrp="1"/>
          </p:cNvSpPr>
          <p:nvPr>
            <p:ph type="ftr" sz="quarter" idx="11"/>
          </p:nvPr>
        </p:nvSpPr>
        <p:spPr/>
        <p:txBody>
          <a:bodyPr/>
          <a:lstStyle/>
          <a:p>
            <a:r>
              <a:rPr lang="es-ES" smtClean="0"/>
              <a:t>ADSP IB</a:t>
            </a:r>
            <a:endParaRPr lang="es-ES"/>
          </a:p>
        </p:txBody>
      </p:sp>
      <p:sp>
        <p:nvSpPr>
          <p:cNvPr id="6" name="5 Marcador de número de diapositiva"/>
          <p:cNvSpPr>
            <a:spLocks noGrp="1"/>
          </p:cNvSpPr>
          <p:nvPr>
            <p:ph type="sldNum" sz="quarter" idx="12"/>
          </p:nvPr>
        </p:nvSpPr>
        <p:spPr/>
        <p:txBody>
          <a:bodyPr/>
          <a:lstStyle/>
          <a:p>
            <a:fld id="{A00E7DA4-EE6D-4AB8-9C40-BF3519B14AD5}" type="slidenum">
              <a:rPr lang="es-ES" smtClean="0"/>
              <a:t>‹Nº›</a:t>
            </a:fld>
            <a:endParaRPr lang="es-ES"/>
          </a:p>
        </p:txBody>
      </p:sp>
    </p:spTree>
    <p:extLst>
      <p:ext uri="{BB962C8B-B14F-4D97-AF65-F5344CB8AC3E}">
        <p14:creationId xmlns:p14="http://schemas.microsoft.com/office/powerpoint/2010/main" val="3555036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111E93D-D028-4251-9FB9-F11D0694389C}" type="datetime1">
              <a:rPr lang="es-ES" smtClean="0"/>
              <a:t>27/09/2017</a:t>
            </a:fld>
            <a:endParaRPr lang="es-ES"/>
          </a:p>
        </p:txBody>
      </p:sp>
      <p:sp>
        <p:nvSpPr>
          <p:cNvPr id="5" name="4 Marcador de pie de página"/>
          <p:cNvSpPr>
            <a:spLocks noGrp="1"/>
          </p:cNvSpPr>
          <p:nvPr>
            <p:ph type="ftr" sz="quarter" idx="11"/>
          </p:nvPr>
        </p:nvSpPr>
        <p:spPr/>
        <p:txBody>
          <a:bodyPr/>
          <a:lstStyle/>
          <a:p>
            <a:r>
              <a:rPr lang="es-ES" smtClean="0"/>
              <a:t>ADSP IB</a:t>
            </a:r>
            <a:endParaRPr lang="es-ES"/>
          </a:p>
        </p:txBody>
      </p:sp>
      <p:sp>
        <p:nvSpPr>
          <p:cNvPr id="6" name="5 Marcador de número de diapositiva"/>
          <p:cNvSpPr>
            <a:spLocks noGrp="1"/>
          </p:cNvSpPr>
          <p:nvPr>
            <p:ph type="sldNum" sz="quarter" idx="12"/>
          </p:nvPr>
        </p:nvSpPr>
        <p:spPr/>
        <p:txBody>
          <a:bodyPr/>
          <a:lstStyle/>
          <a:p>
            <a:fld id="{A00E7DA4-EE6D-4AB8-9C40-BF3519B14AD5}" type="slidenum">
              <a:rPr lang="es-ES" smtClean="0"/>
              <a:t>‹Nº›</a:t>
            </a:fld>
            <a:endParaRPr lang="es-ES"/>
          </a:p>
        </p:txBody>
      </p:sp>
    </p:spTree>
    <p:extLst>
      <p:ext uri="{BB962C8B-B14F-4D97-AF65-F5344CB8AC3E}">
        <p14:creationId xmlns:p14="http://schemas.microsoft.com/office/powerpoint/2010/main" val="3730807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DC6F761-4574-4A81-8567-B65D9DBE3D2E}" type="datetime1">
              <a:rPr lang="es-ES" smtClean="0"/>
              <a:t>27/09/2017</a:t>
            </a:fld>
            <a:endParaRPr lang="es-ES"/>
          </a:p>
        </p:txBody>
      </p:sp>
      <p:sp>
        <p:nvSpPr>
          <p:cNvPr id="5" name="4 Marcador de pie de página"/>
          <p:cNvSpPr>
            <a:spLocks noGrp="1"/>
          </p:cNvSpPr>
          <p:nvPr>
            <p:ph type="ftr" sz="quarter" idx="11"/>
          </p:nvPr>
        </p:nvSpPr>
        <p:spPr/>
        <p:txBody>
          <a:bodyPr/>
          <a:lstStyle/>
          <a:p>
            <a:r>
              <a:rPr lang="es-ES" smtClean="0"/>
              <a:t>ADSP IB</a:t>
            </a:r>
            <a:endParaRPr lang="es-ES"/>
          </a:p>
        </p:txBody>
      </p:sp>
      <p:sp>
        <p:nvSpPr>
          <p:cNvPr id="6" name="5 Marcador de número de diapositiva"/>
          <p:cNvSpPr>
            <a:spLocks noGrp="1"/>
          </p:cNvSpPr>
          <p:nvPr>
            <p:ph type="sldNum" sz="quarter" idx="12"/>
          </p:nvPr>
        </p:nvSpPr>
        <p:spPr/>
        <p:txBody>
          <a:bodyPr/>
          <a:lstStyle/>
          <a:p>
            <a:fld id="{A00E7DA4-EE6D-4AB8-9C40-BF3519B14AD5}" type="slidenum">
              <a:rPr lang="es-ES" smtClean="0"/>
              <a:t>‹Nº›</a:t>
            </a:fld>
            <a:endParaRPr lang="es-ES"/>
          </a:p>
        </p:txBody>
      </p:sp>
    </p:spTree>
    <p:extLst>
      <p:ext uri="{BB962C8B-B14F-4D97-AF65-F5344CB8AC3E}">
        <p14:creationId xmlns:p14="http://schemas.microsoft.com/office/powerpoint/2010/main" val="2773769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67D7E0F-5464-4998-B538-213917F6D558}" type="datetime1">
              <a:rPr lang="es-ES" smtClean="0"/>
              <a:t>27/09/2017</a:t>
            </a:fld>
            <a:endParaRPr lang="es-ES"/>
          </a:p>
        </p:txBody>
      </p:sp>
      <p:sp>
        <p:nvSpPr>
          <p:cNvPr id="5" name="4 Marcador de pie de página"/>
          <p:cNvSpPr>
            <a:spLocks noGrp="1"/>
          </p:cNvSpPr>
          <p:nvPr>
            <p:ph type="ftr" sz="quarter" idx="11"/>
          </p:nvPr>
        </p:nvSpPr>
        <p:spPr/>
        <p:txBody>
          <a:bodyPr/>
          <a:lstStyle/>
          <a:p>
            <a:r>
              <a:rPr lang="es-ES" smtClean="0"/>
              <a:t>ADSP IB</a:t>
            </a:r>
            <a:endParaRPr lang="es-ES"/>
          </a:p>
        </p:txBody>
      </p:sp>
      <p:sp>
        <p:nvSpPr>
          <p:cNvPr id="6" name="5 Marcador de número de diapositiva"/>
          <p:cNvSpPr>
            <a:spLocks noGrp="1"/>
          </p:cNvSpPr>
          <p:nvPr>
            <p:ph type="sldNum" sz="quarter" idx="12"/>
          </p:nvPr>
        </p:nvSpPr>
        <p:spPr/>
        <p:txBody>
          <a:bodyPr/>
          <a:lstStyle/>
          <a:p>
            <a:fld id="{A00E7DA4-EE6D-4AB8-9C40-BF3519B14AD5}" type="slidenum">
              <a:rPr lang="es-ES" smtClean="0"/>
              <a:t>‹Nº›</a:t>
            </a:fld>
            <a:endParaRPr lang="es-ES"/>
          </a:p>
        </p:txBody>
      </p:sp>
    </p:spTree>
    <p:extLst>
      <p:ext uri="{BB962C8B-B14F-4D97-AF65-F5344CB8AC3E}">
        <p14:creationId xmlns:p14="http://schemas.microsoft.com/office/powerpoint/2010/main" val="1868289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AFA8DAD-8BC8-4017-B19B-67B00350A3DE}" type="datetime1">
              <a:rPr lang="es-ES" smtClean="0"/>
              <a:t>27/09/2017</a:t>
            </a:fld>
            <a:endParaRPr lang="es-ES"/>
          </a:p>
        </p:txBody>
      </p:sp>
      <p:sp>
        <p:nvSpPr>
          <p:cNvPr id="6" name="5 Marcador de pie de página"/>
          <p:cNvSpPr>
            <a:spLocks noGrp="1"/>
          </p:cNvSpPr>
          <p:nvPr>
            <p:ph type="ftr" sz="quarter" idx="11"/>
          </p:nvPr>
        </p:nvSpPr>
        <p:spPr/>
        <p:txBody>
          <a:bodyPr/>
          <a:lstStyle/>
          <a:p>
            <a:r>
              <a:rPr lang="es-ES" smtClean="0"/>
              <a:t>ADSP IB</a:t>
            </a:r>
            <a:endParaRPr lang="es-ES"/>
          </a:p>
        </p:txBody>
      </p:sp>
      <p:sp>
        <p:nvSpPr>
          <p:cNvPr id="7" name="6 Marcador de número de diapositiva"/>
          <p:cNvSpPr>
            <a:spLocks noGrp="1"/>
          </p:cNvSpPr>
          <p:nvPr>
            <p:ph type="sldNum" sz="quarter" idx="12"/>
          </p:nvPr>
        </p:nvSpPr>
        <p:spPr/>
        <p:txBody>
          <a:bodyPr/>
          <a:lstStyle/>
          <a:p>
            <a:fld id="{A00E7DA4-EE6D-4AB8-9C40-BF3519B14AD5}" type="slidenum">
              <a:rPr lang="es-ES" smtClean="0"/>
              <a:t>‹Nº›</a:t>
            </a:fld>
            <a:endParaRPr lang="es-ES"/>
          </a:p>
        </p:txBody>
      </p:sp>
    </p:spTree>
    <p:extLst>
      <p:ext uri="{BB962C8B-B14F-4D97-AF65-F5344CB8AC3E}">
        <p14:creationId xmlns:p14="http://schemas.microsoft.com/office/powerpoint/2010/main" val="3536807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3AF97E5-A5F5-4E49-A236-8ACD5ABC63D8}" type="datetime1">
              <a:rPr lang="es-ES" smtClean="0"/>
              <a:t>27/09/2017</a:t>
            </a:fld>
            <a:endParaRPr lang="es-ES"/>
          </a:p>
        </p:txBody>
      </p:sp>
      <p:sp>
        <p:nvSpPr>
          <p:cNvPr id="8" name="7 Marcador de pie de página"/>
          <p:cNvSpPr>
            <a:spLocks noGrp="1"/>
          </p:cNvSpPr>
          <p:nvPr>
            <p:ph type="ftr" sz="quarter" idx="11"/>
          </p:nvPr>
        </p:nvSpPr>
        <p:spPr/>
        <p:txBody>
          <a:bodyPr/>
          <a:lstStyle/>
          <a:p>
            <a:r>
              <a:rPr lang="es-ES" smtClean="0"/>
              <a:t>ADSP IB</a:t>
            </a:r>
            <a:endParaRPr lang="es-ES"/>
          </a:p>
        </p:txBody>
      </p:sp>
      <p:sp>
        <p:nvSpPr>
          <p:cNvPr id="9" name="8 Marcador de número de diapositiva"/>
          <p:cNvSpPr>
            <a:spLocks noGrp="1"/>
          </p:cNvSpPr>
          <p:nvPr>
            <p:ph type="sldNum" sz="quarter" idx="12"/>
          </p:nvPr>
        </p:nvSpPr>
        <p:spPr/>
        <p:txBody>
          <a:bodyPr/>
          <a:lstStyle/>
          <a:p>
            <a:fld id="{A00E7DA4-EE6D-4AB8-9C40-BF3519B14AD5}" type="slidenum">
              <a:rPr lang="es-ES" smtClean="0"/>
              <a:t>‹Nº›</a:t>
            </a:fld>
            <a:endParaRPr lang="es-ES"/>
          </a:p>
        </p:txBody>
      </p:sp>
    </p:spTree>
    <p:extLst>
      <p:ext uri="{BB962C8B-B14F-4D97-AF65-F5344CB8AC3E}">
        <p14:creationId xmlns:p14="http://schemas.microsoft.com/office/powerpoint/2010/main" val="96136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FD87828-FE02-4C17-A32B-CF7AD03D3F42}" type="datetime1">
              <a:rPr lang="es-ES" smtClean="0"/>
              <a:t>27/09/2017</a:t>
            </a:fld>
            <a:endParaRPr lang="es-ES"/>
          </a:p>
        </p:txBody>
      </p:sp>
      <p:sp>
        <p:nvSpPr>
          <p:cNvPr id="4" name="3 Marcador de pie de página"/>
          <p:cNvSpPr>
            <a:spLocks noGrp="1"/>
          </p:cNvSpPr>
          <p:nvPr>
            <p:ph type="ftr" sz="quarter" idx="11"/>
          </p:nvPr>
        </p:nvSpPr>
        <p:spPr/>
        <p:txBody>
          <a:bodyPr/>
          <a:lstStyle/>
          <a:p>
            <a:r>
              <a:rPr lang="es-ES" smtClean="0"/>
              <a:t>ADSP IB</a:t>
            </a:r>
            <a:endParaRPr lang="es-ES"/>
          </a:p>
        </p:txBody>
      </p:sp>
      <p:sp>
        <p:nvSpPr>
          <p:cNvPr id="5" name="4 Marcador de número de diapositiva"/>
          <p:cNvSpPr>
            <a:spLocks noGrp="1"/>
          </p:cNvSpPr>
          <p:nvPr>
            <p:ph type="sldNum" sz="quarter" idx="12"/>
          </p:nvPr>
        </p:nvSpPr>
        <p:spPr/>
        <p:txBody>
          <a:bodyPr/>
          <a:lstStyle/>
          <a:p>
            <a:fld id="{A00E7DA4-EE6D-4AB8-9C40-BF3519B14AD5}" type="slidenum">
              <a:rPr lang="es-ES" smtClean="0"/>
              <a:t>‹Nº›</a:t>
            </a:fld>
            <a:endParaRPr lang="es-ES"/>
          </a:p>
        </p:txBody>
      </p:sp>
    </p:spTree>
    <p:extLst>
      <p:ext uri="{BB962C8B-B14F-4D97-AF65-F5344CB8AC3E}">
        <p14:creationId xmlns:p14="http://schemas.microsoft.com/office/powerpoint/2010/main" val="1036771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003B1C7-54C5-4AE8-9304-E08634A4FD19}" type="datetime1">
              <a:rPr lang="es-ES" smtClean="0"/>
              <a:t>27/09/2017</a:t>
            </a:fld>
            <a:endParaRPr lang="es-ES"/>
          </a:p>
        </p:txBody>
      </p:sp>
      <p:sp>
        <p:nvSpPr>
          <p:cNvPr id="3" name="2 Marcador de pie de página"/>
          <p:cNvSpPr>
            <a:spLocks noGrp="1"/>
          </p:cNvSpPr>
          <p:nvPr>
            <p:ph type="ftr" sz="quarter" idx="11"/>
          </p:nvPr>
        </p:nvSpPr>
        <p:spPr/>
        <p:txBody>
          <a:bodyPr/>
          <a:lstStyle/>
          <a:p>
            <a:r>
              <a:rPr lang="es-ES" smtClean="0"/>
              <a:t>ADSP IB</a:t>
            </a:r>
            <a:endParaRPr lang="es-ES"/>
          </a:p>
        </p:txBody>
      </p:sp>
      <p:sp>
        <p:nvSpPr>
          <p:cNvPr id="4" name="3 Marcador de número de diapositiva"/>
          <p:cNvSpPr>
            <a:spLocks noGrp="1"/>
          </p:cNvSpPr>
          <p:nvPr>
            <p:ph type="sldNum" sz="quarter" idx="12"/>
          </p:nvPr>
        </p:nvSpPr>
        <p:spPr/>
        <p:txBody>
          <a:bodyPr/>
          <a:lstStyle/>
          <a:p>
            <a:fld id="{A00E7DA4-EE6D-4AB8-9C40-BF3519B14AD5}" type="slidenum">
              <a:rPr lang="es-ES" smtClean="0"/>
              <a:t>‹Nº›</a:t>
            </a:fld>
            <a:endParaRPr lang="es-ES"/>
          </a:p>
        </p:txBody>
      </p:sp>
    </p:spTree>
    <p:extLst>
      <p:ext uri="{BB962C8B-B14F-4D97-AF65-F5344CB8AC3E}">
        <p14:creationId xmlns:p14="http://schemas.microsoft.com/office/powerpoint/2010/main" val="268592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01B2289-E62B-432F-A219-AC7EB6F55220}" type="datetime1">
              <a:rPr lang="es-ES" smtClean="0"/>
              <a:t>27/09/2017</a:t>
            </a:fld>
            <a:endParaRPr lang="es-ES"/>
          </a:p>
        </p:txBody>
      </p:sp>
      <p:sp>
        <p:nvSpPr>
          <p:cNvPr id="6" name="5 Marcador de pie de página"/>
          <p:cNvSpPr>
            <a:spLocks noGrp="1"/>
          </p:cNvSpPr>
          <p:nvPr>
            <p:ph type="ftr" sz="quarter" idx="11"/>
          </p:nvPr>
        </p:nvSpPr>
        <p:spPr/>
        <p:txBody>
          <a:bodyPr/>
          <a:lstStyle/>
          <a:p>
            <a:r>
              <a:rPr lang="es-ES" smtClean="0"/>
              <a:t>ADSP IB</a:t>
            </a:r>
            <a:endParaRPr lang="es-ES"/>
          </a:p>
        </p:txBody>
      </p:sp>
      <p:sp>
        <p:nvSpPr>
          <p:cNvPr id="7" name="6 Marcador de número de diapositiva"/>
          <p:cNvSpPr>
            <a:spLocks noGrp="1"/>
          </p:cNvSpPr>
          <p:nvPr>
            <p:ph type="sldNum" sz="quarter" idx="12"/>
          </p:nvPr>
        </p:nvSpPr>
        <p:spPr/>
        <p:txBody>
          <a:bodyPr/>
          <a:lstStyle/>
          <a:p>
            <a:fld id="{A00E7DA4-EE6D-4AB8-9C40-BF3519B14AD5}" type="slidenum">
              <a:rPr lang="es-ES" smtClean="0"/>
              <a:t>‹Nº›</a:t>
            </a:fld>
            <a:endParaRPr lang="es-ES"/>
          </a:p>
        </p:txBody>
      </p:sp>
    </p:spTree>
    <p:extLst>
      <p:ext uri="{BB962C8B-B14F-4D97-AF65-F5344CB8AC3E}">
        <p14:creationId xmlns:p14="http://schemas.microsoft.com/office/powerpoint/2010/main" val="3380412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33A0AC7-61D2-42CD-A7AE-C0DF48F68E45}" type="datetime1">
              <a:rPr lang="es-ES" smtClean="0"/>
              <a:t>27/09/2017</a:t>
            </a:fld>
            <a:endParaRPr lang="es-ES"/>
          </a:p>
        </p:txBody>
      </p:sp>
      <p:sp>
        <p:nvSpPr>
          <p:cNvPr id="6" name="5 Marcador de pie de página"/>
          <p:cNvSpPr>
            <a:spLocks noGrp="1"/>
          </p:cNvSpPr>
          <p:nvPr>
            <p:ph type="ftr" sz="quarter" idx="11"/>
          </p:nvPr>
        </p:nvSpPr>
        <p:spPr/>
        <p:txBody>
          <a:bodyPr/>
          <a:lstStyle/>
          <a:p>
            <a:r>
              <a:rPr lang="es-ES" smtClean="0"/>
              <a:t>ADSP IB</a:t>
            </a:r>
            <a:endParaRPr lang="es-ES"/>
          </a:p>
        </p:txBody>
      </p:sp>
      <p:sp>
        <p:nvSpPr>
          <p:cNvPr id="7" name="6 Marcador de número de diapositiva"/>
          <p:cNvSpPr>
            <a:spLocks noGrp="1"/>
          </p:cNvSpPr>
          <p:nvPr>
            <p:ph type="sldNum" sz="quarter" idx="12"/>
          </p:nvPr>
        </p:nvSpPr>
        <p:spPr/>
        <p:txBody>
          <a:bodyPr/>
          <a:lstStyle/>
          <a:p>
            <a:fld id="{A00E7DA4-EE6D-4AB8-9C40-BF3519B14AD5}" type="slidenum">
              <a:rPr lang="es-ES" smtClean="0"/>
              <a:t>‹Nº›</a:t>
            </a:fld>
            <a:endParaRPr lang="es-ES"/>
          </a:p>
        </p:txBody>
      </p:sp>
    </p:spTree>
    <p:extLst>
      <p:ext uri="{BB962C8B-B14F-4D97-AF65-F5344CB8AC3E}">
        <p14:creationId xmlns:p14="http://schemas.microsoft.com/office/powerpoint/2010/main" val="124299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68A6D6-42FB-4B5C-B56C-E3DBE669B92C}" type="datetime1">
              <a:rPr lang="es-ES" smtClean="0"/>
              <a:t>27/09/2017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t>ADSP IB</a:t>
            </a: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0E7DA4-EE6D-4AB8-9C40-BF3519B14AD5}" type="slidenum">
              <a:rPr lang="es-ES" smtClean="0"/>
              <a:t>‹Nº›</a:t>
            </a:fld>
            <a:endParaRPr lang="es-ES"/>
          </a:p>
        </p:txBody>
      </p:sp>
    </p:spTree>
    <p:extLst>
      <p:ext uri="{BB962C8B-B14F-4D97-AF65-F5344CB8AC3E}">
        <p14:creationId xmlns:p14="http://schemas.microsoft.com/office/powerpoint/2010/main" val="1467015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hyperlink" Target="https://www.msssi.gob.es/estadEstudios/estadisticas/sisInfSanSNS/pdf/egspGastoReal.pdf"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hyperlink" Target="https://www.msssi.gob.es/estadEstudios/estadisticas/sisInfSanSNS/pdf/egspGastoReal.pdf" TargetMode="Externa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www.minhafp.gob.es/es-ES/CDI/Paginas/EstabilidadPresupuestaria/InformacionAAPPs/Indicadores-sobre-Gasto-Farmac%C3%A9utico-y-Sanitario.aspx" TargetMode="External"/><Relationship Id="rId5" Type="http://schemas.openxmlformats.org/officeDocument/2006/relationships/image" Target="../media/image6.png"/><Relationship Id="rId4" Type="http://schemas.openxmlformats.org/officeDocument/2006/relationships/oleObject" Target="../embeddings/Hoja_de_c_lculo_de_Microsoft_Excel_97-20031.xls"/></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pressuposts.caib.es/www/ant/pr2017-def/index.html" TargetMode="External"/><Relationship Id="rId3" Type="http://schemas.openxmlformats.org/officeDocument/2006/relationships/hyperlink" Target="https://www.msssi.gob.es/estadEstudios/estadisticas/sisInfSanSNS/pdf/egspGastoReal.pdf" TargetMode="External"/><Relationship Id="rId7" Type="http://schemas.openxmlformats.org/officeDocument/2006/relationships/hyperlink" Target="http://www.caib.es/sacmicrofront/contenido.do?idsite=1847&amp;cont=89211" TargetMode="External"/><Relationship Id="rId2" Type="http://schemas.openxmlformats.org/officeDocument/2006/relationships/hyperlink" Target="https://www.msssi.gob.es/estadEstudios/estadisticas/inforRecopilaciones/gastoSanitario2005/home.htm" TargetMode="External"/><Relationship Id="rId1" Type="http://schemas.openxmlformats.org/officeDocument/2006/relationships/slideLayout" Target="../slideLayouts/slideLayout2.xml"/><Relationship Id="rId6" Type="http://schemas.openxmlformats.org/officeDocument/2006/relationships/hyperlink" Target="http://pressupostsillesbalears.cat/ca/" TargetMode="External"/><Relationship Id="rId5" Type="http://schemas.openxmlformats.org/officeDocument/2006/relationships/hyperlink" Target="http://www.caib.es/sacmicrofront/home.do?mkey=M226&amp;lang=ca" TargetMode="External"/><Relationship Id="rId4" Type="http://schemas.openxmlformats.org/officeDocument/2006/relationships/hyperlink" Target="https://www.msssi.gob.es/estadEstudios/estadisticas/docs/EGSP2008/egspPrincipalesResultados.pdf" TargetMode="External"/><Relationship Id="rId9" Type="http://schemas.openxmlformats.org/officeDocument/2006/relationships/hyperlink" Target="http://pressupostsillesbalears.cat/es/"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msssi.gob.es/estadEstudios/estadisticas/docs/EGSP2008/egspPrincipalesResultados.pdf"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europarl.europa.eu/RegData/etudes/STUD/2016/587304/IPOL_STU(2016)587304_EN.pdf"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aluddelujo.eldiario.es/video.php"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png"/><Relationship Id="rId5" Type="http://schemas.openxmlformats.org/officeDocument/2006/relationships/oleObject" Target="../embeddings/oleObject7.bin"/><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pressupostsillesbalears.cat/es/politicas/41/sanidad#view=functional" TargetMode="External"/><Relationship Id="rId2" Type="http://schemas.openxmlformats.org/officeDocument/2006/relationships/hyperlink" Target="http://msssi.gob.es/estadEstudios/estadisticas/sisInfSanSNS/pdf/egspGastoReal.pdf" TargetMode="Externa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3" Type="http://schemas.openxmlformats.org/officeDocument/2006/relationships/hyperlink" Target="http://msssi.gob.es/estadEstudios/estadisticas/sisInfSanSNS/pdf/egspGastoReal.pdf" TargetMode="External"/><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fundacionidis.com/wp-content/informes/informe_analisis_situac_idis2017_web.pdf"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ultimahora.es/noticias/economico/2017/04/18/261814/balears-segunda-comunidad-mayor-gasto-sanitario-privado.html#cxrecs_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diariodemallorca.es/mallorca/2016/03/16/destinaran-20-millones-servicio-hemodialisis/1101821.html"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diariodemallorca.es/tags/govern-balear.html" TargetMode="External"/><Relationship Id="rId2" Type="http://schemas.openxmlformats.org/officeDocument/2006/relationships/hyperlink" Target="http://www.diariodemallorca.es/mallorca/2017/07/22/salud-amplia-convenios-hospitales-privados/1234544.html"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boe.es/diario_boe/txt.php?id=BOE-A-2017-558" TargetMode="External"/><Relationship Id="rId13" Type="http://schemas.openxmlformats.org/officeDocument/2006/relationships/hyperlink" Target="http://www.diariodemallorca.es/mallorca/2017/02/14/enfermos-renales-reclaman-externalicen/1189492.html" TargetMode="External"/><Relationship Id="rId18" Type="http://schemas.openxmlformats.org/officeDocument/2006/relationships/hyperlink" Target="http://adspillesbalears.org/es/manifiesto-adsp-illes-balears/" TargetMode="External"/><Relationship Id="rId3" Type="http://schemas.openxmlformats.org/officeDocument/2006/relationships/hyperlink" Target="http://www.minhafp.gob.es/es-ES/CDI/Paginas/EstabilidadPresupuestaria/InformacionAAPPs/Indicadores-sobre-Gasto-Farmac%C3%A9utico-y-Sanitario.aspx" TargetMode="External"/><Relationship Id="rId7" Type="http://schemas.openxmlformats.org/officeDocument/2006/relationships/hyperlink" Target="http://www.cesm.org/wp-content/uploads/2017/03/LIBRO_SANIDAD_ESPANOLA_EN_CIFRAS_2016.pdf" TargetMode="External"/><Relationship Id="rId12" Type="http://schemas.openxmlformats.org/officeDocument/2006/relationships/hyperlink" Target="http://kaosenlared.net/baleares-el-gobierno-del-cambio-incrementa-la-privatizacion-de-la-dialisis/" TargetMode="External"/><Relationship Id="rId17" Type="http://schemas.openxmlformats.org/officeDocument/2006/relationships/hyperlink" Target="http://www.elglobal.net/politica-sanitaria/baleares-pide-que-el-cisns-no-trate-aspectos-de-indole-economica-CJ957224" TargetMode="External"/><Relationship Id="rId2" Type="http://schemas.openxmlformats.org/officeDocument/2006/relationships/hyperlink" Target="https://www.msssi.gob.es/estadEstudios/estadisticas/inforRecopilaciones/gastoSanitario2005/home.htm" TargetMode="External"/><Relationship Id="rId16" Type="http://schemas.openxmlformats.org/officeDocument/2006/relationships/hyperlink" Target="http://www.diariodeibiza.es/pitiuses-balears/2015/11/19/descartada-rescision-contrato-radioterapia/806517.html" TargetMode="External"/><Relationship Id="rId1" Type="http://schemas.openxmlformats.org/officeDocument/2006/relationships/slideLayout" Target="../slideLayouts/slideLayout4.xml"/><Relationship Id="rId6" Type="http://schemas.openxmlformats.org/officeDocument/2006/relationships/hyperlink" Target="http://www.fadsp.org/documents/Salud2000/151/politica%20sanitaria.%20CCAA.pdf" TargetMode="External"/><Relationship Id="rId11" Type="http://schemas.openxmlformats.org/officeDocument/2006/relationships/hyperlink" Target="http://www.elmundo.es/baleares/2017/02/19/58a96bc5ca47415e098b4588.html" TargetMode="External"/><Relationship Id="rId5" Type="http://schemas.openxmlformats.org/officeDocument/2006/relationships/hyperlink" Target="https://www.fundacionidis.com/wp-content/informes/informe_analisis_situac_idis2017_web2.pdf" TargetMode="External"/><Relationship Id="rId15" Type="http://schemas.openxmlformats.org/officeDocument/2006/relationships/hyperlink" Target="http://www.caib.es/pidip/dadesComunicat.do?lang=es&amp;codi=8763700" TargetMode="External"/><Relationship Id="rId10" Type="http://schemas.openxmlformats.org/officeDocument/2006/relationships/hyperlink" Target="http://pressupostsillesbalears.cat/es/politicas#view=functional" TargetMode="External"/><Relationship Id="rId4" Type="http://schemas.openxmlformats.org/officeDocument/2006/relationships/hyperlink" Target="https://www.msssi.gob.es/estadEstudios/estadisticas/docs/EGSP2008/egspPrincipalesResultados.pdf" TargetMode="External"/><Relationship Id="rId9" Type="http://schemas.openxmlformats.org/officeDocument/2006/relationships/hyperlink" Target="http://fernandolamata.blogspot.com.es/2017/06/el-gasto-en-medicamentos-aumenta-el.html" TargetMode="External"/><Relationship Id="rId14" Type="http://schemas.openxmlformats.org/officeDocument/2006/relationships/hyperlink" Target="http://www.diariodemallorca.es/mallorca/2016/03/16/destinaran-20-millones-servicio-hemodialisis/1101821.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msssi.gob.es/estadEstudios/estadisticas/inforRecopilaciones/gastoSanitario2005/home.htm" TargetMode="Externa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hyperlink" Target="http://pressupostsillesbalears.cat/e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diariofarma.com/2017/08/30/las-diferencias-inversion-per-capita-ccaa-se-duplicaron-desde-2007" TargetMode="External"/><Relationship Id="rId7" Type="http://schemas.openxmlformats.org/officeDocument/2006/relationships/hyperlink" Target="https://www.msssi.gob.es/estadEstudios/estadisticas/docs/EGSP2008/egspPrincipalesResultados.pdf" TargetMode="External"/><Relationship Id="rId2" Type="http://schemas.openxmlformats.org/officeDocument/2006/relationships/hyperlink" Target="http://www.diariodemallorca.es/mallorca/2017/06/29/balears-tercera-comunidad-menor-gasto/1228332.html" TargetMode="External"/><Relationship Id="rId1" Type="http://schemas.openxmlformats.org/officeDocument/2006/relationships/slideLayout" Target="../slideLayouts/slideLayout2.xml"/><Relationship Id="rId6" Type="http://schemas.openxmlformats.org/officeDocument/2006/relationships/hyperlink" Target="http://www.fadsp.org/documents/Salud2000/151/politica%20sanitaria.%20CCAA.pdf"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boe.es/diario_boe/txt.php?id=BOE-A-2017-558" TargetMode="Externa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hyperlink" Target="http://consalud.es/comunidades-autonomas/sanidad-la-nina-bonita-de-los-presupuestos-de-baleares-para-2017-30938"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2060848"/>
            <a:ext cx="8229600" cy="3456383"/>
          </a:xfrm>
        </p:spPr>
        <p:txBody>
          <a:bodyPr>
            <a:normAutofit fontScale="62500" lnSpcReduction="20000"/>
          </a:bodyPr>
          <a:lstStyle/>
          <a:p>
            <a:pPr marL="0" indent="0" algn="ctr">
              <a:buNone/>
            </a:pPr>
            <a:r>
              <a:rPr lang="es-ES" sz="3800" b="1" dirty="0" smtClean="0"/>
              <a:t>Dosier informativo 1</a:t>
            </a:r>
          </a:p>
          <a:p>
            <a:pPr marL="0" indent="0" algn="ctr">
              <a:buNone/>
            </a:pPr>
            <a:endParaRPr lang="es-ES" sz="2400" dirty="0" smtClean="0"/>
          </a:p>
          <a:p>
            <a:pPr marL="0" indent="0" algn="ctr">
              <a:buNone/>
            </a:pPr>
            <a:r>
              <a:rPr lang="es-ES" sz="4000" dirty="0"/>
              <a:t>Datos </a:t>
            </a:r>
            <a:r>
              <a:rPr lang="es-ES" sz="4000" dirty="0" smtClean="0"/>
              <a:t>básicos para la evaluación del Gasto </a:t>
            </a:r>
            <a:r>
              <a:rPr lang="es-ES" sz="4000" dirty="0"/>
              <a:t>S</a:t>
            </a:r>
            <a:r>
              <a:rPr lang="es-ES" sz="4000" dirty="0" smtClean="0"/>
              <a:t>anitario Público </a:t>
            </a:r>
          </a:p>
          <a:p>
            <a:pPr marL="0" indent="0" algn="ctr">
              <a:buNone/>
            </a:pPr>
            <a:r>
              <a:rPr lang="es-ES" sz="4000" dirty="0" smtClean="0"/>
              <a:t>en Baleares</a:t>
            </a:r>
          </a:p>
          <a:p>
            <a:pPr marL="0" indent="0" algn="ctr">
              <a:buNone/>
            </a:pPr>
            <a:endParaRPr lang="es-ES" sz="4000" dirty="0" smtClean="0"/>
          </a:p>
          <a:p>
            <a:pPr marL="0" indent="0">
              <a:buNone/>
            </a:pPr>
            <a:endParaRPr lang="es-ES" sz="2400" dirty="0"/>
          </a:p>
          <a:p>
            <a:pPr marL="0" indent="0">
              <a:buNone/>
            </a:pPr>
            <a:r>
              <a:rPr lang="es-ES" sz="2900" dirty="0" smtClean="0"/>
              <a:t>Datos descriptivos básicos:</a:t>
            </a:r>
            <a:endParaRPr lang="es-ES" sz="2900" dirty="0"/>
          </a:p>
          <a:p>
            <a:r>
              <a:rPr lang="es-ES" sz="2900" dirty="0" smtClean="0">
                <a:solidFill>
                  <a:srgbClr val="C00000"/>
                </a:solidFill>
              </a:rPr>
              <a:t>1-Análisis y evolución GS Público en Baleares</a:t>
            </a:r>
            <a:endParaRPr lang="es-ES" sz="2900" dirty="0">
              <a:solidFill>
                <a:srgbClr val="C00000"/>
              </a:solidFill>
            </a:endParaRPr>
          </a:p>
          <a:p>
            <a:r>
              <a:rPr lang="es-ES" sz="2900" dirty="0">
                <a:solidFill>
                  <a:srgbClr val="C00000"/>
                </a:solidFill>
              </a:rPr>
              <a:t>2</a:t>
            </a:r>
            <a:r>
              <a:rPr lang="es-ES" sz="2900" dirty="0" smtClean="0">
                <a:solidFill>
                  <a:srgbClr val="C00000"/>
                </a:solidFill>
              </a:rPr>
              <a:t>-Distribución </a:t>
            </a:r>
            <a:r>
              <a:rPr lang="es-ES" sz="2900" dirty="0">
                <a:solidFill>
                  <a:srgbClr val="C00000"/>
                </a:solidFill>
              </a:rPr>
              <a:t>del </a:t>
            </a:r>
            <a:r>
              <a:rPr lang="es-ES" sz="2900" dirty="0" smtClean="0">
                <a:solidFill>
                  <a:srgbClr val="C00000"/>
                </a:solidFill>
              </a:rPr>
              <a:t>GS Público </a:t>
            </a:r>
            <a:r>
              <a:rPr lang="es-ES" sz="2900" dirty="0">
                <a:solidFill>
                  <a:srgbClr val="C00000"/>
                </a:solidFill>
              </a:rPr>
              <a:t>en </a:t>
            </a:r>
            <a:r>
              <a:rPr lang="es-ES" sz="2900" dirty="0" smtClean="0">
                <a:solidFill>
                  <a:srgbClr val="C00000"/>
                </a:solidFill>
              </a:rPr>
              <a:t>Baleares</a:t>
            </a:r>
            <a:endParaRPr lang="es-ES" sz="2900" dirty="0">
              <a:solidFill>
                <a:srgbClr val="C00000"/>
              </a:solidFill>
            </a:endParaRPr>
          </a:p>
          <a:p>
            <a:r>
              <a:rPr lang="es-ES" sz="2900" dirty="0">
                <a:solidFill>
                  <a:srgbClr val="C00000"/>
                </a:solidFill>
              </a:rPr>
              <a:t>3</a:t>
            </a:r>
            <a:r>
              <a:rPr lang="es-ES" sz="2900" dirty="0" smtClean="0">
                <a:solidFill>
                  <a:srgbClr val="C00000"/>
                </a:solidFill>
              </a:rPr>
              <a:t>-Situación </a:t>
            </a:r>
            <a:r>
              <a:rPr lang="es-ES" sz="2900" dirty="0">
                <a:solidFill>
                  <a:srgbClr val="C00000"/>
                </a:solidFill>
              </a:rPr>
              <a:t>actual </a:t>
            </a:r>
            <a:r>
              <a:rPr lang="es-ES" sz="2900" dirty="0" smtClean="0">
                <a:solidFill>
                  <a:srgbClr val="C00000"/>
                </a:solidFill>
              </a:rPr>
              <a:t>medicamentos</a:t>
            </a:r>
          </a:p>
          <a:p>
            <a:r>
              <a:rPr lang="es-ES" sz="2900" dirty="0" smtClean="0">
                <a:solidFill>
                  <a:srgbClr val="C00000"/>
                </a:solidFill>
              </a:rPr>
              <a:t>4-Situación actual conciertos </a:t>
            </a:r>
          </a:p>
        </p:txBody>
      </p:sp>
      <p:sp>
        <p:nvSpPr>
          <p:cNvPr id="2" name="1 Título"/>
          <p:cNvSpPr>
            <a:spLocks noGrp="1"/>
          </p:cNvSpPr>
          <p:nvPr>
            <p:ph type="title"/>
          </p:nvPr>
        </p:nvSpPr>
        <p:spPr>
          <a:xfrm>
            <a:off x="975420" y="406005"/>
            <a:ext cx="8229600" cy="1143000"/>
          </a:xfrm>
        </p:spPr>
        <p:txBody>
          <a:bodyPr>
            <a:normAutofit/>
          </a:bodyPr>
          <a:lstStyle/>
          <a:p>
            <a:r>
              <a:rPr lang="es-ES" b="1" dirty="0" smtClean="0"/>
              <a:t>Observatorio de la sanidad IB</a:t>
            </a:r>
            <a:endParaRPr lang="es-ES" dirty="0"/>
          </a:p>
        </p:txBody>
      </p:sp>
      <p:sp>
        <p:nvSpPr>
          <p:cNvPr id="4" name="3 Rectángulo"/>
          <p:cNvSpPr/>
          <p:nvPr/>
        </p:nvSpPr>
        <p:spPr>
          <a:xfrm>
            <a:off x="2051720" y="5653216"/>
            <a:ext cx="4572000" cy="646331"/>
          </a:xfrm>
          <a:prstGeom prst="rect">
            <a:avLst/>
          </a:prstGeom>
        </p:spPr>
        <p:txBody>
          <a:bodyPr>
            <a:spAutoFit/>
          </a:bodyPr>
          <a:lstStyle/>
          <a:p>
            <a:pPr algn="ctr"/>
            <a:r>
              <a:rPr lang="es-ES" dirty="0" smtClean="0">
                <a:solidFill>
                  <a:prstClr val="black"/>
                </a:solidFill>
                <a:ea typeface="+mj-ea"/>
                <a:cs typeface="+mj-cs"/>
              </a:rPr>
              <a:t>ADSP IB</a:t>
            </a:r>
          </a:p>
          <a:p>
            <a:pPr algn="ctr"/>
            <a:r>
              <a:rPr lang="es-ES" dirty="0" smtClean="0">
                <a:solidFill>
                  <a:prstClr val="black"/>
                </a:solidFill>
                <a:ea typeface="+mj-ea"/>
                <a:cs typeface="+mj-cs"/>
              </a:rPr>
              <a:t>12-09-2017</a:t>
            </a:r>
            <a:endParaRPr lang="es-ES" sz="12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4664"/>
            <a:ext cx="144780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3781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a:xfrm>
            <a:off x="467544" y="0"/>
            <a:ext cx="8229600" cy="1143000"/>
          </a:xfrm>
        </p:spPr>
        <p:txBody>
          <a:bodyPr>
            <a:normAutofit/>
          </a:bodyPr>
          <a:lstStyle/>
          <a:p>
            <a:pPr lvl="0"/>
            <a:r>
              <a:rPr lang="es-ES" sz="2800" b="1" dirty="0" smtClean="0"/>
              <a:t>Baleares:  Distribución del GS público por partidas</a:t>
            </a:r>
            <a:br>
              <a:rPr lang="es-ES" sz="2800" b="1" dirty="0" smtClean="0"/>
            </a:br>
            <a:r>
              <a:rPr lang="es-ES" sz="2000" b="1" dirty="0" smtClean="0">
                <a:solidFill>
                  <a:srgbClr val="C00000"/>
                </a:solidFill>
              </a:rPr>
              <a:t>Nóminas, medicamentos y conciertos son los principales destinos del gasto  </a:t>
            </a:r>
            <a:endParaRPr lang="es-ES" sz="2000" b="1" dirty="0">
              <a:solidFill>
                <a:srgbClr val="C00000"/>
              </a:solidFill>
            </a:endParaRPr>
          </a:p>
        </p:txBody>
      </p:sp>
      <p:sp>
        <p:nvSpPr>
          <p:cNvPr id="3" name="2 Marcador de contenido"/>
          <p:cNvSpPr txBox="1">
            <a:spLocks noGrp="1"/>
          </p:cNvSpPr>
          <p:nvPr>
            <p:ph idx="1"/>
          </p:nvPr>
        </p:nvSpPr>
        <p:spPr>
          <a:xfrm>
            <a:off x="5580112" y="2492897"/>
            <a:ext cx="2952328" cy="2448271"/>
          </a:xfrm>
          <a:solidFill>
            <a:schemeClr val="accent3">
              <a:lumMod val="20000"/>
              <a:lumOff val="80000"/>
            </a:schemeClr>
          </a:solidFill>
          <a:ln>
            <a:solidFill>
              <a:schemeClr val="accent1"/>
            </a:solidFill>
          </a:ln>
        </p:spPr>
        <p:txBody>
          <a:bodyPr>
            <a:noAutofit/>
          </a:bodyPr>
          <a:lstStyle/>
          <a:p>
            <a:pPr lvl="0">
              <a:lnSpc>
                <a:spcPct val="80000"/>
              </a:lnSpc>
              <a:spcBef>
                <a:spcPts val="500"/>
              </a:spcBef>
            </a:pPr>
            <a:r>
              <a:rPr lang="es-ES" sz="1400" dirty="0"/>
              <a:t>C</a:t>
            </a:r>
            <a:r>
              <a:rPr lang="es-ES" sz="1400" dirty="0" smtClean="0"/>
              <a:t>apítulo </a:t>
            </a:r>
            <a:r>
              <a:rPr lang="es-ES" sz="1400" dirty="0"/>
              <a:t>I </a:t>
            </a:r>
            <a:r>
              <a:rPr lang="es-ES" sz="1400" dirty="0" smtClean="0"/>
              <a:t> (Nóminas): </a:t>
            </a:r>
            <a:r>
              <a:rPr lang="es-ES" sz="1400" b="1" dirty="0" smtClean="0"/>
              <a:t>48 % </a:t>
            </a:r>
            <a:endParaRPr lang="es-ES" sz="1400" b="1" dirty="0"/>
          </a:p>
          <a:p>
            <a:pPr lvl="0">
              <a:lnSpc>
                <a:spcPct val="80000"/>
              </a:lnSpc>
              <a:spcBef>
                <a:spcPts val="500"/>
              </a:spcBef>
            </a:pPr>
            <a:r>
              <a:rPr lang="es-ES" sz="1400" dirty="0" smtClean="0"/>
              <a:t>Medicamentos  hospital (Farmacia </a:t>
            </a:r>
            <a:r>
              <a:rPr lang="es-ES" sz="1400" dirty="0"/>
              <a:t>hospitalaria del capítulo </a:t>
            </a:r>
            <a:r>
              <a:rPr lang="es-ES" sz="1400" dirty="0" smtClean="0"/>
              <a:t>II):  </a:t>
            </a:r>
            <a:r>
              <a:rPr lang="es-ES" sz="1400" b="1" dirty="0" smtClean="0"/>
              <a:t>11% </a:t>
            </a:r>
            <a:endParaRPr lang="es-ES" sz="1400" b="1" dirty="0"/>
          </a:p>
          <a:p>
            <a:pPr lvl="0">
              <a:lnSpc>
                <a:spcPct val="80000"/>
              </a:lnSpc>
              <a:spcBef>
                <a:spcPts val="500"/>
              </a:spcBef>
            </a:pPr>
            <a:r>
              <a:rPr lang="es-ES" sz="1400" dirty="0" smtClean="0"/>
              <a:t>Medicamento en receta (Farmacia del </a:t>
            </a:r>
            <a:r>
              <a:rPr lang="es-ES" sz="1400" dirty="0"/>
              <a:t>capítulo </a:t>
            </a:r>
            <a:r>
              <a:rPr lang="es-ES" sz="1400" dirty="0" smtClean="0"/>
              <a:t>IV): </a:t>
            </a:r>
            <a:r>
              <a:rPr lang="es-ES" sz="1400" b="1" dirty="0" smtClean="0"/>
              <a:t>14%</a:t>
            </a:r>
            <a:r>
              <a:rPr lang="es-ES" sz="1400" dirty="0" smtClean="0"/>
              <a:t> </a:t>
            </a:r>
            <a:endParaRPr lang="es-ES" sz="1400" dirty="0"/>
          </a:p>
          <a:p>
            <a:pPr lvl="0">
              <a:lnSpc>
                <a:spcPct val="80000"/>
              </a:lnSpc>
              <a:spcBef>
                <a:spcPts val="500"/>
              </a:spcBef>
            </a:pPr>
            <a:r>
              <a:rPr lang="es-ES" sz="1400" dirty="0" smtClean="0"/>
              <a:t>Conciertos  con provisores ajenos al servicio de </a:t>
            </a:r>
            <a:r>
              <a:rPr lang="es-ES" sz="1400" dirty="0" err="1"/>
              <a:t>s</a:t>
            </a:r>
            <a:r>
              <a:rPr lang="es-ES" sz="1400" dirty="0" err="1" smtClean="0"/>
              <a:t>alut</a:t>
            </a:r>
            <a:r>
              <a:rPr lang="es-ES" sz="1400" dirty="0" smtClean="0"/>
              <a:t> : </a:t>
            </a:r>
            <a:r>
              <a:rPr lang="es-ES" sz="1400" b="1" dirty="0" smtClean="0"/>
              <a:t>11 % </a:t>
            </a:r>
            <a:endParaRPr lang="es-ES" sz="1400" b="1" dirty="0"/>
          </a:p>
          <a:p>
            <a:pPr lvl="0">
              <a:lnSpc>
                <a:spcPct val="80000"/>
              </a:lnSpc>
              <a:spcBef>
                <a:spcPts val="500"/>
              </a:spcBef>
            </a:pPr>
            <a:r>
              <a:rPr lang="es-ES" sz="1400" dirty="0" smtClean="0"/>
              <a:t>Resto (Inversiones, Material Sanitario, Mantenimiento, Suministros,…): </a:t>
            </a:r>
            <a:r>
              <a:rPr lang="es-ES" sz="1400" b="1" dirty="0"/>
              <a:t>16 % </a:t>
            </a:r>
          </a:p>
        </p:txBody>
      </p:sp>
      <p:graphicFrame>
        <p:nvGraphicFramePr>
          <p:cNvPr id="5" name="15 Gráfico"/>
          <p:cNvGraphicFramePr>
            <a:graphicFrameLocks/>
          </p:cNvGraphicFramePr>
          <p:nvPr>
            <p:extLst>
              <p:ext uri="{D42A27DB-BD31-4B8C-83A1-F6EECF244321}">
                <p14:modId xmlns:p14="http://schemas.microsoft.com/office/powerpoint/2010/main" val="178707443"/>
              </p:ext>
            </p:extLst>
          </p:nvPr>
        </p:nvGraphicFramePr>
        <p:xfrm>
          <a:off x="179512" y="1196752"/>
          <a:ext cx="6336704" cy="4658453"/>
        </p:xfrm>
        <a:graphic>
          <a:graphicData uri="http://schemas.openxmlformats.org/drawingml/2006/chart">
            <c:chart xmlns:c="http://schemas.openxmlformats.org/drawingml/2006/chart" xmlns:r="http://schemas.openxmlformats.org/officeDocument/2006/relationships" r:id="rId2"/>
          </a:graphicData>
        </a:graphic>
      </p:graphicFrame>
      <p:sp>
        <p:nvSpPr>
          <p:cNvPr id="7" name="6 CuadroTexto"/>
          <p:cNvSpPr txBox="1"/>
          <p:nvPr/>
        </p:nvSpPr>
        <p:spPr>
          <a:xfrm>
            <a:off x="1835696" y="6575285"/>
            <a:ext cx="184731" cy="369332"/>
          </a:xfrm>
          <a:prstGeom prst="rect">
            <a:avLst/>
          </a:prstGeom>
          <a:noFill/>
        </p:spPr>
        <p:txBody>
          <a:bodyPr wrap="none" rtlCol="0">
            <a:spAutoFit/>
          </a:bodyPr>
          <a:lstStyle/>
          <a:p>
            <a:endParaRPr lang="es-ES" dirty="0"/>
          </a:p>
        </p:txBody>
      </p:sp>
      <p:sp>
        <p:nvSpPr>
          <p:cNvPr id="8" name="7 CuadroTexto"/>
          <p:cNvSpPr txBox="1"/>
          <p:nvPr/>
        </p:nvSpPr>
        <p:spPr>
          <a:xfrm>
            <a:off x="2339752" y="5733256"/>
            <a:ext cx="1719060" cy="307777"/>
          </a:xfrm>
          <a:prstGeom prst="rect">
            <a:avLst/>
          </a:prstGeom>
          <a:noFill/>
        </p:spPr>
        <p:txBody>
          <a:bodyPr wrap="none" rtlCol="0">
            <a:spAutoFit/>
          </a:bodyPr>
          <a:lstStyle/>
          <a:p>
            <a:r>
              <a:rPr lang="es-ES" sz="1400" dirty="0" smtClean="0"/>
              <a:t>Fuente:  </a:t>
            </a:r>
            <a:r>
              <a:rPr lang="es-ES" sz="1400" dirty="0" err="1" smtClean="0"/>
              <a:t>Ibsalut</a:t>
            </a:r>
            <a:r>
              <a:rPr lang="es-ES" sz="1400" dirty="0" smtClean="0"/>
              <a:t> 2016</a:t>
            </a:r>
            <a:endParaRPr lang="es-ES" sz="1400" dirty="0"/>
          </a:p>
        </p:txBody>
      </p:sp>
      <p:sp>
        <p:nvSpPr>
          <p:cNvPr id="4" name="3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4017954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609600" y="2636912"/>
            <a:ext cx="8229600" cy="2448271"/>
          </a:xfrm>
          <a:solidFill>
            <a:schemeClr val="accent1">
              <a:lumMod val="20000"/>
              <a:lumOff val="80000"/>
            </a:schemeClr>
          </a:solidFill>
        </p:spPr>
        <p:txBody>
          <a:bodyPr>
            <a:normAutofit fontScale="62500" lnSpcReduction="20000"/>
          </a:bodyPr>
          <a:lstStyle/>
          <a:p>
            <a:r>
              <a:rPr lang="es-ES" sz="2100" dirty="0"/>
              <a:t>El </a:t>
            </a:r>
            <a:r>
              <a:rPr lang="es-ES" sz="2100" b="1" dirty="0"/>
              <a:t>gasto en nóminas </a:t>
            </a:r>
            <a:r>
              <a:rPr lang="es-ES" sz="2100" b="1" dirty="0" smtClean="0"/>
              <a:t>es la partida del GS público mayor</a:t>
            </a:r>
            <a:r>
              <a:rPr lang="es-ES" sz="2100" dirty="0" smtClean="0"/>
              <a:t>, cerca del 50 % del total.  Sufrió una disminución del -6 % entre 2009 y 2015.  </a:t>
            </a:r>
            <a:r>
              <a:rPr lang="es-ES" sz="2100" dirty="0"/>
              <a:t>S</a:t>
            </a:r>
            <a:r>
              <a:rPr lang="es-ES" sz="2100" dirty="0" smtClean="0"/>
              <a:t>e han recuperado algo en 2016 (se estima aproximadamente +3</a:t>
            </a:r>
            <a:r>
              <a:rPr lang="es-ES" sz="2100" dirty="0"/>
              <a:t>% </a:t>
            </a:r>
            <a:r>
              <a:rPr lang="es-ES" sz="2100" dirty="0" smtClean="0"/>
              <a:t>en 2016 respecto a las </a:t>
            </a:r>
            <a:r>
              <a:rPr lang="es-ES" sz="2100" dirty="0"/>
              <a:t>de </a:t>
            </a:r>
            <a:r>
              <a:rPr lang="es-ES" sz="2100" dirty="0" smtClean="0"/>
              <a:t>2011).</a:t>
            </a:r>
          </a:p>
          <a:p>
            <a:endParaRPr lang="es-ES" sz="2100" dirty="0" smtClean="0"/>
          </a:p>
          <a:p>
            <a:r>
              <a:rPr lang="es-ES" sz="2100" dirty="0" smtClean="0"/>
              <a:t>Cabe destacar </a:t>
            </a:r>
            <a:r>
              <a:rPr lang="es-ES" sz="2100" b="1" dirty="0" smtClean="0"/>
              <a:t>el </a:t>
            </a:r>
            <a:r>
              <a:rPr lang="es-ES" sz="2100" b="1" dirty="0"/>
              <a:t>importante y creciente % de GS </a:t>
            </a:r>
            <a:r>
              <a:rPr lang="es-ES" sz="2100" b="1" dirty="0" smtClean="0"/>
              <a:t>público </a:t>
            </a:r>
            <a:r>
              <a:rPr lang="es-ES" sz="2100" b="1" dirty="0"/>
              <a:t>dedicado a </a:t>
            </a:r>
            <a:r>
              <a:rPr lang="es-ES" sz="2100" b="1" dirty="0" smtClean="0"/>
              <a:t>medicamentos</a:t>
            </a:r>
            <a:r>
              <a:rPr lang="es-ES" sz="2100" dirty="0" smtClean="0"/>
              <a:t>. Representa actualmente un 25% del </a:t>
            </a:r>
            <a:r>
              <a:rPr lang="es-ES" sz="2100" dirty="0"/>
              <a:t>GS público </a:t>
            </a:r>
            <a:r>
              <a:rPr lang="es-ES" sz="2100" dirty="0" smtClean="0"/>
              <a:t>(sumando gasto en receta + hospital). </a:t>
            </a:r>
            <a:r>
              <a:rPr lang="es-ES" sz="2100" dirty="0"/>
              <a:t> </a:t>
            </a:r>
            <a:endParaRPr lang="es-ES" sz="2100" dirty="0" smtClean="0"/>
          </a:p>
          <a:p>
            <a:endParaRPr lang="es-ES" sz="2100" dirty="0"/>
          </a:p>
          <a:p>
            <a:r>
              <a:rPr lang="es-ES" sz="2100" dirty="0" smtClean="0"/>
              <a:t>El </a:t>
            </a:r>
            <a:r>
              <a:rPr lang="es-ES" sz="2100" b="1" dirty="0"/>
              <a:t>peso de los medicamentos en el presupuesto </a:t>
            </a:r>
            <a:r>
              <a:rPr lang="es-ES" sz="2100" dirty="0"/>
              <a:t>de la comunidad autónoma es del 12 </a:t>
            </a:r>
            <a:r>
              <a:rPr lang="es-ES" sz="2100" dirty="0" smtClean="0"/>
              <a:t>% (más </a:t>
            </a:r>
            <a:r>
              <a:rPr lang="es-ES" sz="2100" dirty="0"/>
              <a:t>de la mitad del presupuesto de Educación y superior al presupuesto del resto de las </a:t>
            </a:r>
            <a:r>
              <a:rPr lang="es-ES" sz="2100" dirty="0" smtClean="0"/>
              <a:t> </a:t>
            </a:r>
            <a:r>
              <a:rPr lang="es-ES" sz="2100" dirty="0" err="1" smtClean="0"/>
              <a:t>consellerias</a:t>
            </a:r>
            <a:r>
              <a:rPr lang="es-ES" sz="2100" dirty="0" smtClean="0"/>
              <a:t>).</a:t>
            </a:r>
            <a:endParaRPr lang="es-ES" sz="2100" dirty="0"/>
          </a:p>
          <a:p>
            <a:pPr marL="0" indent="0">
              <a:buNone/>
            </a:pPr>
            <a:r>
              <a:rPr lang="es-ES" sz="1700" dirty="0"/>
              <a:t> </a:t>
            </a:r>
            <a:endParaRPr lang="es-ES" sz="2100" dirty="0"/>
          </a:p>
          <a:p>
            <a:r>
              <a:rPr lang="es-ES" sz="2100" b="1" dirty="0" smtClean="0"/>
              <a:t>Ha aumentado el % del GS público dedicado a conciertos</a:t>
            </a:r>
            <a:r>
              <a:rPr lang="es-ES" sz="2100" dirty="0" smtClean="0"/>
              <a:t>, actualmente un 11% del total. Se ha multiplicado por 2 entre 2009 y la actualidad. Aumento debido a pagos a  concesionarias y conciertos con proveedores privados.</a:t>
            </a:r>
          </a:p>
          <a:p>
            <a:pPr marL="0" indent="0">
              <a:buNone/>
            </a:pPr>
            <a:endParaRPr lang="es-ES" sz="2100" dirty="0"/>
          </a:p>
        </p:txBody>
      </p:sp>
      <p:sp>
        <p:nvSpPr>
          <p:cNvPr id="4" name="1 Título"/>
          <p:cNvSpPr txBox="1">
            <a:spLocks/>
          </p:cNvSpPr>
          <p:nvPr/>
        </p:nvSpPr>
        <p:spPr>
          <a:xfrm>
            <a:off x="609600" y="427038"/>
            <a:ext cx="8229600" cy="1143000"/>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dirty="0" smtClean="0"/>
              <a:t>Resumen 2 </a:t>
            </a:r>
            <a:r>
              <a:rPr lang="es-ES" sz="1800" b="1" dirty="0" smtClean="0"/>
              <a:t/>
            </a:r>
            <a:br>
              <a:rPr lang="es-ES" sz="1800" b="1" dirty="0" smtClean="0"/>
            </a:br>
            <a:r>
              <a:rPr lang="es-ES" sz="1800" b="1" dirty="0" smtClean="0"/>
              <a:t>¿Cómo se distribuye y prioriza el GS público en Baleares?</a:t>
            </a:r>
            <a:endParaRPr lang="es-ES" sz="1800" b="1" dirty="0"/>
          </a:p>
        </p:txBody>
      </p:sp>
      <p:sp>
        <p:nvSpPr>
          <p:cNvPr id="5" name="4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567914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81465"/>
            <a:ext cx="8229600" cy="1143000"/>
          </a:xfrm>
        </p:spPr>
        <p:txBody>
          <a:bodyPr>
            <a:noAutofit/>
          </a:bodyPr>
          <a:lstStyle/>
          <a:p>
            <a:r>
              <a:rPr lang="es-ES" sz="2400" b="1" dirty="0"/>
              <a:t>Baleares: Evolución del GS público 2009/2015, </a:t>
            </a:r>
            <a:r>
              <a:rPr lang="es-ES" sz="2400" b="1" dirty="0" smtClean="0"/>
              <a:t/>
            </a:r>
            <a:br>
              <a:rPr lang="es-ES" sz="2400" b="1" dirty="0" smtClean="0"/>
            </a:br>
            <a:r>
              <a:rPr lang="es-ES" sz="2400" b="1" dirty="0" smtClean="0"/>
              <a:t>por partidas</a:t>
            </a:r>
            <a:endParaRPr lang="es-ES" sz="2400" dirty="0"/>
          </a:p>
        </p:txBody>
      </p:sp>
      <p:sp>
        <p:nvSpPr>
          <p:cNvPr id="6" name="5 CuadroTexto"/>
          <p:cNvSpPr txBox="1"/>
          <p:nvPr/>
        </p:nvSpPr>
        <p:spPr>
          <a:xfrm>
            <a:off x="395536" y="5445224"/>
            <a:ext cx="8496944" cy="1200329"/>
          </a:xfrm>
          <a:prstGeom prst="rect">
            <a:avLst/>
          </a:prstGeom>
          <a:solidFill>
            <a:schemeClr val="accent3">
              <a:lumMod val="20000"/>
              <a:lumOff val="80000"/>
            </a:schemeClr>
          </a:solidFill>
        </p:spPr>
        <p:txBody>
          <a:bodyPr wrap="square" rtlCol="0">
            <a:spAutoFit/>
          </a:bodyPr>
          <a:lstStyle/>
          <a:p>
            <a:r>
              <a:rPr lang="es-ES" sz="1200" dirty="0" smtClean="0"/>
              <a:t>La clasificación económico-presupuestaria  agrupa  las diferentes partidas  de gasto de la siguiente forma:</a:t>
            </a:r>
          </a:p>
          <a:p>
            <a:r>
              <a:rPr lang="es-ES" sz="1200" dirty="0" smtClean="0"/>
              <a:t>  .</a:t>
            </a:r>
            <a:r>
              <a:rPr lang="es-ES" sz="1200" b="1" dirty="0" smtClean="0"/>
              <a:t>Remuneración personal</a:t>
            </a:r>
            <a:r>
              <a:rPr lang="es-ES" sz="1200" dirty="0" smtClean="0"/>
              <a:t>: Gasto en Nóminas </a:t>
            </a:r>
          </a:p>
          <a:p>
            <a:r>
              <a:rPr lang="es-ES" sz="1200" b="1" dirty="0" smtClean="0"/>
              <a:t>  -Consumo intermedio</a:t>
            </a:r>
            <a:r>
              <a:rPr lang="es-ES" sz="1200" dirty="0" smtClean="0"/>
              <a:t>: Gastos en bienes y servicios  (Material sanitario ,suministros , análisis, prótesis, medicamentos  hospital,  …) </a:t>
            </a:r>
          </a:p>
          <a:p>
            <a:r>
              <a:rPr lang="es-ES" sz="1200" b="1" dirty="0" smtClean="0"/>
              <a:t>  -Conciertos:</a:t>
            </a:r>
            <a:r>
              <a:rPr lang="es-ES" sz="1200" dirty="0" smtClean="0"/>
              <a:t> </a:t>
            </a:r>
            <a:r>
              <a:rPr lang="es-ES" sz="1200" dirty="0"/>
              <a:t>A</a:t>
            </a:r>
            <a:r>
              <a:rPr lang="es-ES" sz="1200" dirty="0" smtClean="0"/>
              <a:t>sistencia sanitaria con medios ajenos, proveedores privados </a:t>
            </a:r>
          </a:p>
          <a:p>
            <a:r>
              <a:rPr lang="es-ES" sz="1200" b="1" dirty="0" smtClean="0"/>
              <a:t>  -Transferencias </a:t>
            </a:r>
            <a:r>
              <a:rPr lang="es-ES" sz="1200" b="1" dirty="0"/>
              <a:t>corrientes</a:t>
            </a:r>
            <a:r>
              <a:rPr lang="es-ES" sz="1200" dirty="0"/>
              <a:t>: Fundamentalmente gasto de medicamentos en receta.</a:t>
            </a:r>
          </a:p>
          <a:p>
            <a:r>
              <a:rPr lang="es-ES" sz="1200" b="1" dirty="0" smtClean="0"/>
              <a:t>  -Gastos de capital</a:t>
            </a:r>
            <a:r>
              <a:rPr lang="es-ES" sz="1200" dirty="0" smtClean="0"/>
              <a:t>:  Inversiones en el servicio de salud.</a:t>
            </a:r>
          </a:p>
        </p:txBody>
      </p:sp>
      <p:sp>
        <p:nvSpPr>
          <p:cNvPr id="7" name="6 CuadroTexto"/>
          <p:cNvSpPr txBox="1"/>
          <p:nvPr/>
        </p:nvSpPr>
        <p:spPr>
          <a:xfrm>
            <a:off x="5563754" y="1097248"/>
            <a:ext cx="1168910" cy="307777"/>
          </a:xfrm>
          <a:prstGeom prst="rect">
            <a:avLst/>
          </a:prstGeom>
          <a:solidFill>
            <a:srgbClr val="FFFFCC"/>
          </a:solidFill>
          <a:ln>
            <a:solidFill>
              <a:schemeClr val="accent1">
                <a:lumMod val="60000"/>
                <a:lumOff val="40000"/>
              </a:schemeClr>
            </a:solidFill>
          </a:ln>
        </p:spPr>
        <p:txBody>
          <a:bodyPr wrap="none" rtlCol="0">
            <a:spAutoFit/>
          </a:bodyPr>
          <a:lstStyle/>
          <a:p>
            <a:r>
              <a:rPr lang="es-ES" sz="1400" dirty="0" smtClean="0"/>
              <a:t>Millones de €</a:t>
            </a:r>
            <a:endParaRPr lang="es-ES" sz="1400" dirty="0"/>
          </a:p>
        </p:txBody>
      </p:sp>
      <p:sp>
        <p:nvSpPr>
          <p:cNvPr id="3" name="2 Rectángulo"/>
          <p:cNvSpPr/>
          <p:nvPr/>
        </p:nvSpPr>
        <p:spPr>
          <a:xfrm>
            <a:off x="714797" y="6560736"/>
            <a:ext cx="8424936" cy="276999"/>
          </a:xfrm>
          <a:prstGeom prst="rect">
            <a:avLst/>
          </a:prstGeom>
        </p:spPr>
        <p:txBody>
          <a:bodyPr wrap="square">
            <a:spAutoFit/>
          </a:bodyPr>
          <a:lstStyle/>
          <a:p>
            <a:r>
              <a:rPr lang="es-ES" sz="1200" dirty="0" smtClean="0">
                <a:hlinkClick r:id="rId2"/>
              </a:rPr>
              <a:t>Fuente. EGSP Ministerio: https</a:t>
            </a:r>
            <a:r>
              <a:rPr lang="es-ES" sz="1200" dirty="0">
                <a:hlinkClick r:id="rId2"/>
              </a:rPr>
              <a:t>://</a:t>
            </a:r>
            <a:r>
              <a:rPr lang="es-ES" sz="1200" dirty="0" smtClean="0">
                <a:hlinkClick r:id="rId2"/>
              </a:rPr>
              <a:t>www.msssi.gob.es/estadEstudios/estadisticas/sisInfSanSNS/pdf/egspGastoReal.pdf</a:t>
            </a:r>
            <a:r>
              <a:rPr lang="es-ES" sz="1200" dirty="0" smtClean="0"/>
              <a:t> </a:t>
            </a:r>
            <a:endParaRPr lang="es-ES" sz="1200" dirty="0"/>
          </a:p>
        </p:txBody>
      </p:sp>
      <p:graphicFrame>
        <p:nvGraphicFramePr>
          <p:cNvPr id="8" name="25 Gráfico"/>
          <p:cNvGraphicFramePr/>
          <p:nvPr>
            <p:extLst>
              <p:ext uri="{D42A27DB-BD31-4B8C-83A1-F6EECF244321}">
                <p14:modId xmlns:p14="http://schemas.microsoft.com/office/powerpoint/2010/main" val="2369171328"/>
              </p:ext>
            </p:extLst>
          </p:nvPr>
        </p:nvGraphicFramePr>
        <p:xfrm>
          <a:off x="533511" y="836713"/>
          <a:ext cx="7848871" cy="4608511"/>
        </p:xfrm>
        <a:graphic>
          <a:graphicData uri="http://schemas.openxmlformats.org/drawingml/2006/chart">
            <c:chart xmlns:c="http://schemas.openxmlformats.org/drawingml/2006/chart" xmlns:r="http://schemas.openxmlformats.org/officeDocument/2006/relationships" r:id="rId3"/>
          </a:graphicData>
        </a:graphic>
      </p:graphicFrame>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645124"/>
            <a:ext cx="81153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2737715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89856" y="692696"/>
            <a:ext cx="7596336" cy="1008112"/>
          </a:xfrm>
        </p:spPr>
        <p:txBody>
          <a:bodyPr>
            <a:normAutofit fontScale="90000"/>
          </a:bodyPr>
          <a:lstStyle/>
          <a:p>
            <a:r>
              <a:rPr lang="es-ES" sz="2700" b="1" dirty="0"/>
              <a:t>Baleares: Evolución del </a:t>
            </a:r>
            <a:r>
              <a:rPr lang="es-ES" sz="2700" b="1" dirty="0" smtClean="0"/>
              <a:t>GS público 2009/2015</a:t>
            </a:r>
            <a:r>
              <a:rPr lang="es-ES" sz="2700" b="1" dirty="0"/>
              <a:t>, por </a:t>
            </a:r>
            <a:r>
              <a:rPr lang="es-ES" sz="2700" b="1" dirty="0" smtClean="0"/>
              <a:t>partidas</a:t>
            </a:r>
            <a:br>
              <a:rPr lang="es-ES" sz="2700" b="1" dirty="0" smtClean="0"/>
            </a:br>
            <a:r>
              <a:rPr lang="es-ES" sz="2000" dirty="0" smtClean="0"/>
              <a:t>Diferencias relativas en</a:t>
            </a:r>
            <a:r>
              <a:rPr lang="es-ES" sz="1600" dirty="0" smtClean="0"/>
              <a:t> </a:t>
            </a:r>
            <a:r>
              <a:rPr lang="es-ES" sz="2000" b="1" dirty="0" smtClean="0"/>
              <a:t>% </a:t>
            </a:r>
            <a:r>
              <a:rPr lang="es-ES" sz="2500" b="1" dirty="0" smtClean="0"/>
              <a:t/>
            </a:r>
            <a:br>
              <a:rPr lang="es-ES" sz="2500" b="1" dirty="0" smtClean="0"/>
            </a:br>
            <a:endParaRPr lang="es-ES" sz="1800" b="1" dirty="0">
              <a:solidFill>
                <a:srgbClr val="C00000"/>
              </a:solidFill>
            </a:endParaRPr>
          </a:p>
        </p:txBody>
      </p:sp>
      <p:sp>
        <p:nvSpPr>
          <p:cNvPr id="5" name="4 CuadroTexto"/>
          <p:cNvSpPr txBox="1"/>
          <p:nvPr/>
        </p:nvSpPr>
        <p:spPr>
          <a:xfrm>
            <a:off x="683568" y="1854696"/>
            <a:ext cx="3049489" cy="307777"/>
          </a:xfrm>
          <a:prstGeom prst="rect">
            <a:avLst/>
          </a:prstGeom>
          <a:noFill/>
        </p:spPr>
        <p:txBody>
          <a:bodyPr wrap="none" rtlCol="0">
            <a:spAutoFit/>
          </a:bodyPr>
          <a:lstStyle/>
          <a:p>
            <a:r>
              <a:rPr lang="es-ES" sz="1400" dirty="0" smtClean="0"/>
              <a:t>Clasificación económica presupuestaria</a:t>
            </a:r>
            <a:endParaRPr lang="es-ES" sz="1400" dirty="0"/>
          </a:p>
        </p:txBody>
      </p:sp>
      <p:sp>
        <p:nvSpPr>
          <p:cNvPr id="3" name="2 Rectángulo"/>
          <p:cNvSpPr/>
          <p:nvPr/>
        </p:nvSpPr>
        <p:spPr>
          <a:xfrm>
            <a:off x="539552" y="5139364"/>
            <a:ext cx="3816424" cy="1107996"/>
          </a:xfrm>
          <a:prstGeom prst="rect">
            <a:avLst/>
          </a:prstGeom>
          <a:solidFill>
            <a:schemeClr val="accent3">
              <a:lumMod val="20000"/>
              <a:lumOff val="80000"/>
            </a:schemeClr>
          </a:solidFill>
        </p:spPr>
        <p:txBody>
          <a:bodyPr wrap="square">
            <a:spAutoFit/>
          </a:bodyPr>
          <a:lstStyle/>
          <a:p>
            <a:r>
              <a:rPr lang="es-ES" sz="1100" dirty="0"/>
              <a:t>Menos gasto en capital (inversiones</a:t>
            </a:r>
            <a:r>
              <a:rPr lang="es-ES" sz="1100" dirty="0" smtClean="0"/>
              <a:t>), en transferencias  y </a:t>
            </a:r>
            <a:r>
              <a:rPr lang="es-ES" sz="1100" dirty="0"/>
              <a:t>en remuneración personal. </a:t>
            </a:r>
            <a:endParaRPr lang="es-ES" sz="1100" dirty="0" smtClean="0"/>
          </a:p>
          <a:p>
            <a:endParaRPr lang="es-ES" sz="1100" dirty="0"/>
          </a:p>
          <a:p>
            <a:r>
              <a:rPr lang="es-ES" sz="1100" dirty="0" smtClean="0"/>
              <a:t>Aumento </a:t>
            </a:r>
            <a:r>
              <a:rPr lang="es-ES" sz="1100" dirty="0"/>
              <a:t>en </a:t>
            </a:r>
            <a:r>
              <a:rPr lang="es-ES" sz="1100" dirty="0" smtClean="0"/>
              <a:t>las partida de conciertos (+121%)  </a:t>
            </a:r>
            <a:r>
              <a:rPr lang="es-ES" sz="1100" dirty="0"/>
              <a:t>con </a:t>
            </a:r>
            <a:r>
              <a:rPr lang="es-ES" sz="1100" dirty="0" smtClean="0"/>
              <a:t>proveedores ajenos al </a:t>
            </a:r>
            <a:r>
              <a:rPr lang="es-ES" sz="1100" dirty="0" err="1" smtClean="0"/>
              <a:t>servei</a:t>
            </a:r>
            <a:r>
              <a:rPr lang="es-ES" sz="1100" dirty="0" smtClean="0"/>
              <a:t> de </a:t>
            </a:r>
            <a:r>
              <a:rPr lang="es-ES" sz="1100" dirty="0" err="1" smtClean="0"/>
              <a:t>salut</a:t>
            </a:r>
            <a:r>
              <a:rPr lang="es-ES" sz="1100" dirty="0" smtClean="0"/>
              <a:t> y </a:t>
            </a:r>
            <a:r>
              <a:rPr lang="es-ES" sz="1100" dirty="0"/>
              <a:t>en consumo intermedio (medicamentos</a:t>
            </a:r>
            <a:r>
              <a:rPr lang="es-ES" sz="1100" dirty="0">
                <a:effectLst>
                  <a:outerShdw blurRad="38100" dist="38100" dir="2700000" algn="tl">
                    <a:srgbClr val="000000">
                      <a:alpha val="43137"/>
                    </a:srgbClr>
                  </a:outerShdw>
                </a:effectLst>
              </a:rPr>
              <a:t> </a:t>
            </a:r>
            <a:r>
              <a:rPr lang="es-ES" sz="1100" dirty="0" smtClean="0"/>
              <a:t>hospital) (+14%)</a:t>
            </a:r>
            <a:endParaRPr lang="es-ES" sz="1100" dirty="0"/>
          </a:p>
        </p:txBody>
      </p:sp>
      <p:graphicFrame>
        <p:nvGraphicFramePr>
          <p:cNvPr id="6" name="2 Gráfico"/>
          <p:cNvGraphicFramePr>
            <a:graphicFrameLocks/>
          </p:cNvGraphicFramePr>
          <p:nvPr>
            <p:extLst>
              <p:ext uri="{D42A27DB-BD31-4B8C-83A1-F6EECF244321}">
                <p14:modId xmlns:p14="http://schemas.microsoft.com/office/powerpoint/2010/main" val="1233504077"/>
              </p:ext>
            </p:extLst>
          </p:nvPr>
        </p:nvGraphicFramePr>
        <p:xfrm>
          <a:off x="4751512" y="2169935"/>
          <a:ext cx="4392488" cy="2592288"/>
        </p:xfrm>
        <a:graphic>
          <a:graphicData uri="http://schemas.openxmlformats.org/drawingml/2006/chart">
            <c:chart xmlns:c="http://schemas.openxmlformats.org/drawingml/2006/chart" xmlns:r="http://schemas.openxmlformats.org/officeDocument/2006/relationships" r:id="rId2"/>
          </a:graphicData>
        </a:graphic>
      </p:graphicFrame>
      <p:sp>
        <p:nvSpPr>
          <p:cNvPr id="7" name="6 CuadroTexto"/>
          <p:cNvSpPr txBox="1"/>
          <p:nvPr/>
        </p:nvSpPr>
        <p:spPr>
          <a:xfrm>
            <a:off x="5580112" y="1793141"/>
            <a:ext cx="1802225" cy="307777"/>
          </a:xfrm>
          <a:prstGeom prst="rect">
            <a:avLst/>
          </a:prstGeom>
          <a:noFill/>
        </p:spPr>
        <p:txBody>
          <a:bodyPr wrap="none" rtlCol="0">
            <a:spAutoFit/>
          </a:bodyPr>
          <a:lstStyle/>
          <a:p>
            <a:r>
              <a:rPr lang="es-ES" sz="1400" dirty="0" smtClean="0"/>
              <a:t>Clasificación funcional</a:t>
            </a:r>
            <a:endParaRPr lang="es-ES" sz="1400" dirty="0"/>
          </a:p>
        </p:txBody>
      </p:sp>
      <p:sp>
        <p:nvSpPr>
          <p:cNvPr id="8" name="7 Rectángulo"/>
          <p:cNvSpPr/>
          <p:nvPr/>
        </p:nvSpPr>
        <p:spPr>
          <a:xfrm>
            <a:off x="4860032" y="5162192"/>
            <a:ext cx="3888432" cy="1107996"/>
          </a:xfrm>
          <a:prstGeom prst="rect">
            <a:avLst/>
          </a:prstGeom>
          <a:solidFill>
            <a:schemeClr val="accent3">
              <a:lumMod val="20000"/>
              <a:lumOff val="80000"/>
            </a:schemeClr>
          </a:solidFill>
        </p:spPr>
        <p:txBody>
          <a:bodyPr wrap="square">
            <a:spAutoFit/>
          </a:bodyPr>
          <a:lstStyle/>
          <a:p>
            <a:r>
              <a:rPr lang="es-ES" sz="1100" dirty="0"/>
              <a:t>Menos inversión en </a:t>
            </a:r>
            <a:r>
              <a:rPr lang="es-ES" sz="1100" b="1" dirty="0"/>
              <a:t>estructuras</a:t>
            </a:r>
            <a:r>
              <a:rPr lang="es-ES" sz="1100" dirty="0"/>
              <a:t> (capital), en </a:t>
            </a:r>
            <a:r>
              <a:rPr lang="es-ES" sz="1100" b="1" dirty="0"/>
              <a:t>atención primaria</a:t>
            </a:r>
            <a:r>
              <a:rPr lang="es-ES" sz="1100" dirty="0"/>
              <a:t>, en </a:t>
            </a:r>
            <a:r>
              <a:rPr lang="es-ES" sz="1100" b="1" dirty="0"/>
              <a:t>salud pública,</a:t>
            </a:r>
            <a:r>
              <a:rPr lang="es-ES" sz="1100" dirty="0"/>
              <a:t> en </a:t>
            </a:r>
            <a:r>
              <a:rPr lang="es-ES" sz="1100" b="1" dirty="0"/>
              <a:t>medicamentos en receta</a:t>
            </a:r>
            <a:r>
              <a:rPr lang="es-ES" sz="1100" dirty="0"/>
              <a:t>. </a:t>
            </a:r>
            <a:endParaRPr lang="es-ES" sz="1100" dirty="0" smtClean="0"/>
          </a:p>
          <a:p>
            <a:endParaRPr lang="es-ES" sz="1100" dirty="0"/>
          </a:p>
          <a:p>
            <a:r>
              <a:rPr lang="es-ES" sz="1100" dirty="0" smtClean="0"/>
              <a:t>Aumento </a:t>
            </a:r>
            <a:r>
              <a:rPr lang="es-ES" sz="1100" dirty="0"/>
              <a:t>en servicios hospitalarios (cuando incluye el gasto en medicamentos) (</a:t>
            </a:r>
            <a:r>
              <a:rPr lang="es-ES" sz="1100" dirty="0" smtClean="0"/>
              <a:t>+11%) y en Traslados, </a:t>
            </a:r>
            <a:r>
              <a:rPr lang="es-ES" sz="1100" dirty="0" err="1" smtClean="0"/>
              <a:t>protesis</a:t>
            </a:r>
            <a:r>
              <a:rPr lang="es-ES" sz="1100" dirty="0" smtClean="0"/>
              <a:t> y dispositivos terapéuticos (+10%)</a:t>
            </a:r>
            <a:endParaRPr lang="es-ES" sz="1400" dirty="0"/>
          </a:p>
        </p:txBody>
      </p:sp>
      <p:graphicFrame>
        <p:nvGraphicFramePr>
          <p:cNvPr id="10" name="4 Gráfico"/>
          <p:cNvGraphicFramePr>
            <a:graphicFrameLocks/>
          </p:cNvGraphicFramePr>
          <p:nvPr>
            <p:extLst>
              <p:ext uri="{D42A27DB-BD31-4B8C-83A1-F6EECF244321}">
                <p14:modId xmlns:p14="http://schemas.microsoft.com/office/powerpoint/2010/main" val="1651649408"/>
              </p:ext>
            </p:extLst>
          </p:nvPr>
        </p:nvGraphicFramePr>
        <p:xfrm>
          <a:off x="274718" y="2162473"/>
          <a:ext cx="4297281" cy="2644235"/>
        </p:xfrm>
        <a:graphic>
          <a:graphicData uri="http://schemas.openxmlformats.org/drawingml/2006/chart">
            <c:chart xmlns:c="http://schemas.openxmlformats.org/drawingml/2006/chart" xmlns:r="http://schemas.openxmlformats.org/officeDocument/2006/relationships" r:id="rId3"/>
          </a:graphicData>
        </a:graphic>
      </p:graphicFrame>
      <p:sp>
        <p:nvSpPr>
          <p:cNvPr id="9" name="8 Rectángulo"/>
          <p:cNvSpPr/>
          <p:nvPr/>
        </p:nvSpPr>
        <p:spPr>
          <a:xfrm>
            <a:off x="730112" y="6422236"/>
            <a:ext cx="8424936" cy="276999"/>
          </a:xfrm>
          <a:prstGeom prst="rect">
            <a:avLst/>
          </a:prstGeom>
        </p:spPr>
        <p:txBody>
          <a:bodyPr wrap="square">
            <a:spAutoFit/>
          </a:bodyPr>
          <a:lstStyle/>
          <a:p>
            <a:r>
              <a:rPr lang="es-ES" sz="1200" dirty="0" smtClean="0">
                <a:hlinkClick r:id="rId4"/>
              </a:rPr>
              <a:t>Fuente. EGSP Ministerio: https</a:t>
            </a:r>
            <a:r>
              <a:rPr lang="es-ES" sz="1200" dirty="0">
                <a:hlinkClick r:id="rId4"/>
              </a:rPr>
              <a:t>://</a:t>
            </a:r>
            <a:r>
              <a:rPr lang="es-ES" sz="1200" dirty="0" smtClean="0">
                <a:hlinkClick r:id="rId4"/>
              </a:rPr>
              <a:t>www.msssi.gob.es/estadEstudios/estadisticas/sisInfSanSNS/pdf/egspGastoReal.pdf</a:t>
            </a:r>
            <a:r>
              <a:rPr lang="es-ES" sz="1200" dirty="0" smtClean="0"/>
              <a:t> </a:t>
            </a:r>
            <a:endParaRPr lang="es-ES" sz="1200" dirty="0"/>
          </a:p>
        </p:txBody>
      </p:sp>
      <p:sp>
        <p:nvSpPr>
          <p:cNvPr id="4" name="3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4097648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3600" b="1" dirty="0"/>
              <a:t>Baleares: Evolución del GS público </a:t>
            </a:r>
            <a:r>
              <a:rPr lang="es-ES" sz="3600" b="1" dirty="0" smtClean="0"/>
              <a:t>2011/2015</a:t>
            </a:r>
            <a:r>
              <a:rPr lang="es-ES" sz="2200" dirty="0" smtClean="0">
                <a:solidFill>
                  <a:prstClr val="black"/>
                </a:solidFill>
              </a:rPr>
              <a:t> </a:t>
            </a:r>
            <a:r>
              <a:rPr lang="es-ES" sz="1800" b="1" dirty="0" smtClean="0"/>
              <a:t> Agrupando en «Farmacia global»: </a:t>
            </a:r>
            <a:r>
              <a:rPr lang="es-ES" sz="1800" b="1" dirty="0"/>
              <a:t>G</a:t>
            </a:r>
            <a:r>
              <a:rPr lang="es-ES" sz="1800" b="1" dirty="0" smtClean="0"/>
              <a:t>asto </a:t>
            </a:r>
            <a:r>
              <a:rPr lang="es-ES" sz="1800" b="1" dirty="0"/>
              <a:t>medicamentos receta + </a:t>
            </a:r>
            <a:r>
              <a:rPr lang="es-ES" sz="1800" b="1" dirty="0" smtClean="0"/>
              <a:t>hospitalarios</a:t>
            </a:r>
            <a:endParaRPr lang="es-ES" sz="1800" b="1" dirty="0"/>
          </a:p>
        </p:txBody>
      </p:sp>
      <p:sp>
        <p:nvSpPr>
          <p:cNvPr id="3" name="2 Marcador de contenido"/>
          <p:cNvSpPr>
            <a:spLocks noGrp="1"/>
          </p:cNvSpPr>
          <p:nvPr>
            <p:ph idx="1"/>
          </p:nvPr>
        </p:nvSpPr>
        <p:spPr/>
        <p:txBody>
          <a:bodyPr/>
          <a:lstStyle/>
          <a:p>
            <a:endParaRPr lang="es-ES" dirty="0"/>
          </a:p>
        </p:txBody>
      </p:sp>
      <p:graphicFrame>
        <p:nvGraphicFramePr>
          <p:cNvPr id="4" name="1 Gráfico"/>
          <p:cNvGraphicFramePr>
            <a:graphicFrameLocks/>
          </p:cNvGraphicFramePr>
          <p:nvPr>
            <p:extLst>
              <p:ext uri="{D42A27DB-BD31-4B8C-83A1-F6EECF244321}">
                <p14:modId xmlns:p14="http://schemas.microsoft.com/office/powerpoint/2010/main" val="163250611"/>
              </p:ext>
            </p:extLst>
          </p:nvPr>
        </p:nvGraphicFramePr>
        <p:xfrm>
          <a:off x="539552" y="2276871"/>
          <a:ext cx="5400600" cy="3600115"/>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6156176" y="2492896"/>
            <a:ext cx="2160240" cy="3046988"/>
          </a:xfrm>
          <a:prstGeom prst="rect">
            <a:avLst/>
          </a:prstGeom>
          <a:solidFill>
            <a:schemeClr val="accent3">
              <a:lumMod val="20000"/>
              <a:lumOff val="80000"/>
            </a:schemeClr>
          </a:solidFill>
        </p:spPr>
        <p:txBody>
          <a:bodyPr wrap="square">
            <a:spAutoFit/>
          </a:bodyPr>
          <a:lstStyle/>
          <a:p>
            <a:r>
              <a:rPr lang="es-ES" sz="1200" dirty="0" smtClean="0"/>
              <a:t>La disminución del GS público global en Baleares es </a:t>
            </a:r>
            <a:r>
              <a:rPr lang="es-ES" sz="1200" b="1" dirty="0" smtClean="0"/>
              <a:t>del </a:t>
            </a:r>
            <a:r>
              <a:rPr lang="es-ES" sz="1200" b="1" dirty="0"/>
              <a:t> </a:t>
            </a:r>
            <a:r>
              <a:rPr lang="es-ES" sz="1200" b="1" dirty="0" smtClean="0"/>
              <a:t>-1%</a:t>
            </a:r>
          </a:p>
          <a:p>
            <a:endParaRPr lang="es-ES" sz="1200" dirty="0" smtClean="0"/>
          </a:p>
          <a:p>
            <a:r>
              <a:rPr lang="es-ES" sz="1200" dirty="0"/>
              <a:t>El </a:t>
            </a:r>
            <a:r>
              <a:rPr lang="es-ES" sz="1200" dirty="0" smtClean="0"/>
              <a:t>GS en medicamentos receta + hospitalarios  (farmacia global)  aumenta </a:t>
            </a:r>
            <a:r>
              <a:rPr lang="es-ES" sz="1200" dirty="0"/>
              <a:t>12 </a:t>
            </a:r>
            <a:r>
              <a:rPr lang="es-ES" sz="1200" dirty="0" smtClean="0"/>
              <a:t>% (+38,5 millones de €)</a:t>
            </a:r>
            <a:endParaRPr lang="es-ES" sz="1200" dirty="0"/>
          </a:p>
          <a:p>
            <a:endParaRPr lang="es-ES" sz="1200" dirty="0"/>
          </a:p>
          <a:p>
            <a:r>
              <a:rPr lang="es-ES" sz="1200" dirty="0" smtClean="0"/>
              <a:t>La partida  del </a:t>
            </a:r>
            <a:r>
              <a:rPr lang="es-ES" sz="1200" dirty="0"/>
              <a:t>gasto en servicios hospitalarios y especializados </a:t>
            </a:r>
            <a:r>
              <a:rPr lang="es-ES" sz="1200" dirty="0" smtClean="0"/>
              <a:t>, </a:t>
            </a:r>
            <a:r>
              <a:rPr lang="es-ES" sz="1200" dirty="0"/>
              <a:t>d</a:t>
            </a:r>
            <a:r>
              <a:rPr lang="es-ES" sz="1200" dirty="0" smtClean="0"/>
              <a:t>isminuye un 10,7 %. (-96,6 millones de €) </a:t>
            </a:r>
          </a:p>
          <a:p>
            <a:endParaRPr lang="es-ES" sz="1200" dirty="0"/>
          </a:p>
          <a:p>
            <a:r>
              <a:rPr lang="es-ES" sz="1200" dirty="0" smtClean="0"/>
              <a:t>El de atención primaria disminuye un 17,5 % (-36,2 millones de €)</a:t>
            </a:r>
          </a:p>
        </p:txBody>
      </p:sp>
      <p:sp>
        <p:nvSpPr>
          <p:cNvPr id="6" name="5 Rectángulo"/>
          <p:cNvSpPr/>
          <p:nvPr/>
        </p:nvSpPr>
        <p:spPr>
          <a:xfrm>
            <a:off x="470795" y="6252120"/>
            <a:ext cx="8064896" cy="461665"/>
          </a:xfrm>
          <a:prstGeom prst="rect">
            <a:avLst/>
          </a:prstGeom>
        </p:spPr>
        <p:txBody>
          <a:bodyPr wrap="square">
            <a:spAutoFit/>
          </a:bodyPr>
          <a:lstStyle/>
          <a:p>
            <a:r>
              <a:rPr lang="es-ES" sz="1200" dirty="0"/>
              <a:t>En la partida de farmacia global se incluye el gasto de medicamentos en receta </a:t>
            </a:r>
            <a:r>
              <a:rPr lang="es-ES" sz="1200" dirty="0" smtClean="0"/>
              <a:t>  + </a:t>
            </a:r>
            <a:r>
              <a:rPr lang="es-ES" sz="1200" dirty="0"/>
              <a:t>medicamentos  hospital</a:t>
            </a:r>
            <a:r>
              <a:rPr lang="es-ES" sz="1200" dirty="0" smtClean="0"/>
              <a:t>. En la partida de Servicios  hospitalarios y especializada se descuenta el gasto en medicamentos hospital</a:t>
            </a:r>
            <a:endParaRPr lang="es-ES" sz="1200" dirty="0"/>
          </a:p>
        </p:txBody>
      </p:sp>
      <p:sp>
        <p:nvSpPr>
          <p:cNvPr id="7" name="6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2659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FFC000"/>
          </a:solidFill>
        </p:spPr>
        <p:txBody>
          <a:bodyPr>
            <a:noAutofit/>
          </a:bodyPr>
          <a:lstStyle/>
          <a:p>
            <a:r>
              <a:rPr lang="es-ES" sz="2400" dirty="0" smtClean="0"/>
              <a:t>Resumen 3 </a:t>
            </a:r>
            <a:r>
              <a:rPr lang="es-ES" sz="1800" b="1" dirty="0" smtClean="0"/>
              <a:t/>
            </a:r>
            <a:br>
              <a:rPr lang="es-ES" sz="1800" b="1" dirty="0" smtClean="0"/>
            </a:br>
            <a:r>
              <a:rPr lang="es-ES" sz="1800" b="1" dirty="0" smtClean="0"/>
              <a:t>¿Cómo </a:t>
            </a:r>
            <a:r>
              <a:rPr lang="es-ES" sz="1800" b="1" dirty="0"/>
              <a:t>se distribuye y prioriza </a:t>
            </a:r>
            <a:r>
              <a:rPr lang="es-ES" sz="1800" b="1" dirty="0" smtClean="0"/>
              <a:t>el </a:t>
            </a:r>
            <a:r>
              <a:rPr lang="es-ES" sz="1800" b="1" dirty="0"/>
              <a:t>GS </a:t>
            </a:r>
            <a:r>
              <a:rPr lang="es-ES" sz="1800" b="1" dirty="0" smtClean="0"/>
              <a:t>público en Baleares?</a:t>
            </a:r>
            <a:endParaRPr lang="es-ES" sz="1800" b="1" dirty="0"/>
          </a:p>
        </p:txBody>
      </p:sp>
      <p:sp>
        <p:nvSpPr>
          <p:cNvPr id="3" name="2 Marcador de contenido"/>
          <p:cNvSpPr>
            <a:spLocks noGrp="1"/>
          </p:cNvSpPr>
          <p:nvPr>
            <p:ph idx="1"/>
          </p:nvPr>
        </p:nvSpPr>
        <p:spPr>
          <a:xfrm>
            <a:off x="467544" y="1844824"/>
            <a:ext cx="8229600" cy="4824536"/>
          </a:xfrm>
          <a:solidFill>
            <a:schemeClr val="accent1">
              <a:lumMod val="20000"/>
              <a:lumOff val="80000"/>
            </a:schemeClr>
          </a:solidFill>
        </p:spPr>
        <p:txBody>
          <a:bodyPr>
            <a:noAutofit/>
          </a:bodyPr>
          <a:lstStyle/>
          <a:p>
            <a:pPr marL="0" indent="0">
              <a:buNone/>
            </a:pPr>
            <a:r>
              <a:rPr lang="es-ES" sz="1200" dirty="0" smtClean="0"/>
              <a:t>Comparando </a:t>
            </a:r>
            <a:r>
              <a:rPr lang="es-ES" sz="1200" b="1" dirty="0"/>
              <a:t>2009 y 2015</a:t>
            </a:r>
            <a:r>
              <a:rPr lang="es-ES" sz="1200" dirty="0"/>
              <a:t>, se observa que la disminución del gasto público, se ha centrado en determinadas partidas, mientras que otras han visto aumentados los recursos. </a:t>
            </a:r>
            <a:endParaRPr lang="es-ES" sz="1200" dirty="0" smtClean="0"/>
          </a:p>
          <a:p>
            <a:pPr marL="0" indent="0">
              <a:buNone/>
            </a:pPr>
            <a:endParaRPr lang="es-ES" sz="1200" dirty="0" smtClean="0"/>
          </a:p>
          <a:p>
            <a:r>
              <a:rPr lang="es-ES" sz="1200" dirty="0" smtClean="0"/>
              <a:t>La </a:t>
            </a:r>
            <a:r>
              <a:rPr lang="es-ES" sz="1200" b="1" dirty="0"/>
              <a:t>disminución del gasto </a:t>
            </a:r>
            <a:r>
              <a:rPr lang="es-ES" sz="1200" dirty="0"/>
              <a:t>ha </a:t>
            </a:r>
            <a:r>
              <a:rPr lang="es-ES" sz="1200" dirty="0" smtClean="0"/>
              <a:t>ido en </a:t>
            </a:r>
            <a:r>
              <a:rPr lang="es-ES" sz="1200" dirty="0"/>
              <a:t>detrimento de </a:t>
            </a:r>
            <a:endParaRPr lang="es-ES" sz="1200" dirty="0" smtClean="0"/>
          </a:p>
          <a:p>
            <a:pPr lvl="1"/>
            <a:r>
              <a:rPr lang="es-ES" sz="1200" dirty="0"/>
              <a:t>las </a:t>
            </a:r>
            <a:r>
              <a:rPr lang="es-ES" sz="1200" b="1" dirty="0"/>
              <a:t>inversiones en el sistema de </a:t>
            </a:r>
            <a:r>
              <a:rPr lang="es-ES" sz="1200" b="1" dirty="0" smtClean="0"/>
              <a:t>salud, </a:t>
            </a:r>
            <a:r>
              <a:rPr lang="es-ES" sz="1200" dirty="0" smtClean="0"/>
              <a:t>disminución </a:t>
            </a:r>
            <a:r>
              <a:rPr lang="es-ES" sz="1200" dirty="0"/>
              <a:t>de -</a:t>
            </a:r>
            <a:r>
              <a:rPr lang="es-ES" sz="1200" dirty="0" smtClean="0"/>
              <a:t>54% (- </a:t>
            </a:r>
            <a:r>
              <a:rPr lang="es-ES" sz="1200" dirty="0"/>
              <a:t>27 </a:t>
            </a:r>
            <a:r>
              <a:rPr lang="es-ES" sz="1200" dirty="0" err="1"/>
              <a:t>mill</a:t>
            </a:r>
            <a:r>
              <a:rPr lang="es-ES" sz="1200" dirty="0"/>
              <a:t> de €</a:t>
            </a:r>
            <a:r>
              <a:rPr lang="es-ES" sz="1200" dirty="0" smtClean="0"/>
              <a:t>)</a:t>
            </a:r>
            <a:endParaRPr lang="es-ES" sz="1200" dirty="0"/>
          </a:p>
          <a:p>
            <a:pPr lvl="1"/>
            <a:r>
              <a:rPr lang="es-ES" sz="1200" dirty="0"/>
              <a:t>de la r</a:t>
            </a:r>
            <a:r>
              <a:rPr lang="es-ES" sz="1200" b="1" dirty="0"/>
              <a:t>emuneración del personal </a:t>
            </a:r>
            <a:r>
              <a:rPr lang="es-ES" sz="1200" dirty="0" smtClean="0"/>
              <a:t>-</a:t>
            </a:r>
            <a:r>
              <a:rPr lang="es-ES" sz="1200" dirty="0"/>
              <a:t>6</a:t>
            </a:r>
            <a:r>
              <a:rPr lang="es-ES" sz="1200" dirty="0" smtClean="0"/>
              <a:t>% </a:t>
            </a:r>
            <a:r>
              <a:rPr lang="es-ES" sz="1200" dirty="0"/>
              <a:t>(- 44 </a:t>
            </a:r>
            <a:r>
              <a:rPr lang="es-ES" sz="1200" dirty="0" err="1"/>
              <a:t>mill</a:t>
            </a:r>
            <a:r>
              <a:rPr lang="es-ES" sz="1200" dirty="0"/>
              <a:t> de €</a:t>
            </a:r>
            <a:r>
              <a:rPr lang="es-ES" sz="1200" dirty="0" smtClean="0"/>
              <a:t>)</a:t>
            </a:r>
            <a:endParaRPr lang="es-ES" sz="1200" dirty="0"/>
          </a:p>
          <a:p>
            <a:pPr lvl="1"/>
            <a:r>
              <a:rPr lang="es-ES" sz="1200" dirty="0"/>
              <a:t>de los </a:t>
            </a:r>
            <a:r>
              <a:rPr lang="es-ES" sz="1200" b="1" dirty="0"/>
              <a:t>servicios de atención primaria </a:t>
            </a:r>
            <a:r>
              <a:rPr lang="es-ES" sz="1200" dirty="0" smtClean="0"/>
              <a:t>-</a:t>
            </a:r>
            <a:r>
              <a:rPr lang="es-ES" sz="1200" dirty="0"/>
              <a:t>12</a:t>
            </a:r>
            <a:r>
              <a:rPr lang="es-ES" sz="1200" dirty="0" smtClean="0"/>
              <a:t>% (-</a:t>
            </a:r>
            <a:r>
              <a:rPr lang="es-ES" sz="1200" dirty="0"/>
              <a:t>23 </a:t>
            </a:r>
            <a:r>
              <a:rPr lang="es-ES" sz="1200" dirty="0" err="1"/>
              <a:t>mill</a:t>
            </a:r>
            <a:r>
              <a:rPr lang="es-ES" sz="1200" dirty="0"/>
              <a:t> de €</a:t>
            </a:r>
            <a:r>
              <a:rPr lang="es-ES" sz="1200" dirty="0" smtClean="0"/>
              <a:t>)</a:t>
            </a:r>
            <a:endParaRPr lang="es-ES" sz="1200" dirty="0"/>
          </a:p>
          <a:p>
            <a:pPr lvl="1"/>
            <a:r>
              <a:rPr lang="es-ES" sz="1200" dirty="0"/>
              <a:t>de </a:t>
            </a:r>
            <a:r>
              <a:rPr lang="es-ES" sz="1200" b="1" dirty="0"/>
              <a:t>salud pública </a:t>
            </a:r>
            <a:r>
              <a:rPr lang="es-ES" sz="1200" dirty="0"/>
              <a:t>(-8%) </a:t>
            </a:r>
          </a:p>
          <a:p>
            <a:pPr lvl="1"/>
            <a:r>
              <a:rPr lang="es-ES" sz="1200" dirty="0" smtClean="0"/>
              <a:t>y del </a:t>
            </a:r>
            <a:r>
              <a:rPr lang="es-ES" sz="1200" b="1" dirty="0" smtClean="0"/>
              <a:t>gasto en medicamento en receta </a:t>
            </a:r>
            <a:r>
              <a:rPr lang="es-ES" sz="1200" dirty="0" smtClean="0"/>
              <a:t>-</a:t>
            </a:r>
            <a:r>
              <a:rPr lang="es-ES" sz="1200" dirty="0"/>
              <a:t>13</a:t>
            </a:r>
            <a:r>
              <a:rPr lang="es-ES" sz="1200" dirty="0" smtClean="0"/>
              <a:t>% (-</a:t>
            </a:r>
            <a:r>
              <a:rPr lang="es-ES" sz="1200" dirty="0"/>
              <a:t>29 </a:t>
            </a:r>
            <a:r>
              <a:rPr lang="es-ES" sz="1200" dirty="0" err="1"/>
              <a:t>mill</a:t>
            </a:r>
            <a:r>
              <a:rPr lang="es-ES" sz="1200" dirty="0"/>
              <a:t> €</a:t>
            </a:r>
            <a:r>
              <a:rPr lang="es-ES" sz="1200" dirty="0" smtClean="0"/>
              <a:t>)*</a:t>
            </a:r>
          </a:p>
          <a:p>
            <a:pPr marL="342900" lvl="1" indent="-342900">
              <a:buFont typeface="Arial" pitchFamily="34" charset="0"/>
              <a:buChar char="•"/>
            </a:pPr>
            <a:endParaRPr lang="es-ES" sz="1200" dirty="0" smtClean="0"/>
          </a:p>
          <a:p>
            <a:pPr marL="342900" lvl="1" indent="-342900">
              <a:buFont typeface="Arial" pitchFamily="34" charset="0"/>
              <a:buChar char="•"/>
            </a:pPr>
            <a:r>
              <a:rPr lang="es-ES" sz="1200" dirty="0" smtClean="0"/>
              <a:t>Por el contrario </a:t>
            </a:r>
            <a:r>
              <a:rPr lang="es-ES" sz="1200" b="1" dirty="0" smtClean="0"/>
              <a:t>ha aumentado </a:t>
            </a:r>
            <a:r>
              <a:rPr lang="es-ES" sz="1200" dirty="0" smtClean="0"/>
              <a:t>espectacularmente el gasto dedicado a </a:t>
            </a:r>
          </a:p>
          <a:p>
            <a:pPr lvl="1"/>
            <a:r>
              <a:rPr lang="es-ES" sz="1200" b="1" dirty="0"/>
              <a:t>C</a:t>
            </a:r>
            <a:r>
              <a:rPr lang="es-ES" sz="1200" b="1" dirty="0" smtClean="0"/>
              <a:t>onciertos </a:t>
            </a:r>
            <a:r>
              <a:rPr lang="es-ES" sz="1200" dirty="0"/>
              <a:t>+121,2% (+79,5 </a:t>
            </a:r>
            <a:r>
              <a:rPr lang="es-ES" sz="1200" dirty="0" err="1"/>
              <a:t>mill</a:t>
            </a:r>
            <a:r>
              <a:rPr lang="es-ES" sz="1200" dirty="0"/>
              <a:t> de €)</a:t>
            </a:r>
          </a:p>
          <a:p>
            <a:pPr lvl="1"/>
            <a:r>
              <a:rPr lang="es-ES" sz="1200" dirty="0"/>
              <a:t>En </a:t>
            </a:r>
            <a:r>
              <a:rPr lang="es-ES" sz="1200" b="1" dirty="0"/>
              <a:t>gasto farmacia hospital y global </a:t>
            </a:r>
            <a:r>
              <a:rPr lang="es-ES" sz="1200" dirty="0"/>
              <a:t>(El gasto de farmacia global (receta + hospital) aumenta + 12,1 %. (+38,5 </a:t>
            </a:r>
            <a:r>
              <a:rPr lang="es-ES" sz="1200" dirty="0" err="1"/>
              <a:t>mill</a:t>
            </a:r>
            <a:r>
              <a:rPr lang="es-ES" sz="1200" dirty="0"/>
              <a:t> de €) (2011 vs 2015).  </a:t>
            </a:r>
            <a:endParaRPr lang="es-ES" sz="1200" b="1" dirty="0"/>
          </a:p>
          <a:p>
            <a:pPr lvl="1"/>
            <a:r>
              <a:rPr lang="es-ES" sz="1200" dirty="0"/>
              <a:t> y algo en </a:t>
            </a:r>
            <a:r>
              <a:rPr lang="es-ES" sz="1200" b="1" dirty="0"/>
              <a:t>traslados, prótesis y aparatos terapéuticos </a:t>
            </a:r>
            <a:r>
              <a:rPr lang="es-ES" sz="1200" dirty="0"/>
              <a:t>+10%</a:t>
            </a:r>
          </a:p>
          <a:p>
            <a:pPr marL="342900" lvl="1" indent="-342900">
              <a:buFont typeface="Arial" pitchFamily="34" charset="0"/>
              <a:buChar char="•"/>
            </a:pPr>
            <a:endParaRPr lang="es-ES" sz="1200" dirty="0" smtClean="0"/>
          </a:p>
          <a:p>
            <a:pPr marL="342900" lvl="1" indent="-342900">
              <a:buFont typeface="Arial" pitchFamily="34" charset="0"/>
              <a:buChar char="•"/>
            </a:pPr>
            <a:r>
              <a:rPr lang="es-ES" sz="1200" b="1" dirty="0" smtClean="0"/>
              <a:t>Se ha producido una </a:t>
            </a:r>
            <a:r>
              <a:rPr lang="es-ES" sz="1200" b="1" dirty="0"/>
              <a:t>d</a:t>
            </a:r>
            <a:r>
              <a:rPr lang="es-ES" sz="1200" b="1" dirty="0" smtClean="0"/>
              <a:t>erivación </a:t>
            </a:r>
            <a:r>
              <a:rPr lang="es-ES" sz="1200" b="1" dirty="0"/>
              <a:t>de recursos del </a:t>
            </a:r>
            <a:r>
              <a:rPr lang="es-ES" sz="1200" b="1" dirty="0" err="1"/>
              <a:t>servei</a:t>
            </a:r>
            <a:r>
              <a:rPr lang="es-ES" sz="1200" b="1" dirty="0"/>
              <a:t> de </a:t>
            </a:r>
            <a:r>
              <a:rPr lang="es-ES" sz="1200" b="1" dirty="0" err="1"/>
              <a:t>salut</a:t>
            </a:r>
            <a:r>
              <a:rPr lang="es-ES" sz="1200" b="1" dirty="0"/>
              <a:t>, en perjuicio de </a:t>
            </a:r>
            <a:r>
              <a:rPr lang="es-ES" sz="1200" b="1" dirty="0" smtClean="0"/>
              <a:t>los </a:t>
            </a:r>
            <a:r>
              <a:rPr lang="es-ES" sz="1200" b="1" dirty="0"/>
              <a:t>gastos de personal, de los servicios de atención </a:t>
            </a:r>
            <a:r>
              <a:rPr lang="es-ES" sz="1200" b="1" dirty="0" smtClean="0"/>
              <a:t>primaria, hospitalarios y especializada, que han disminuido. Y por otro lado </a:t>
            </a:r>
            <a:r>
              <a:rPr lang="es-ES" sz="1200" b="1" dirty="0"/>
              <a:t>i</a:t>
            </a:r>
            <a:r>
              <a:rPr lang="es-ES" sz="1200" b="1" dirty="0" smtClean="0"/>
              <a:t>ncremento </a:t>
            </a:r>
            <a:r>
              <a:rPr lang="es-ES" sz="1200" b="1" dirty="0"/>
              <a:t>del gasto en medicamentos (debido fundamentalmente al aumento de </a:t>
            </a:r>
            <a:r>
              <a:rPr lang="es-ES" sz="1200" b="1" dirty="0" smtClean="0"/>
              <a:t>sus </a:t>
            </a:r>
            <a:r>
              <a:rPr lang="es-ES" sz="1200" b="1" dirty="0"/>
              <a:t>precios  </a:t>
            </a:r>
            <a:r>
              <a:rPr lang="es-ES" sz="1200" b="1" dirty="0" smtClean="0"/>
              <a:t>en </a:t>
            </a:r>
            <a:r>
              <a:rPr lang="es-ES" sz="1200" b="1" dirty="0"/>
              <a:t>el hospital) y </a:t>
            </a:r>
            <a:r>
              <a:rPr lang="es-ES" sz="1200" b="1" dirty="0" smtClean="0"/>
              <a:t> al incremento del gasto del apartado  conciertos</a:t>
            </a:r>
            <a:r>
              <a:rPr lang="es-ES" sz="1200" dirty="0" smtClean="0"/>
              <a:t>. </a:t>
            </a:r>
          </a:p>
          <a:p>
            <a:pPr marL="342900" lvl="1" indent="-342900">
              <a:buFont typeface="Arial" pitchFamily="34" charset="0"/>
              <a:buChar char="•"/>
            </a:pPr>
            <a:endParaRPr lang="es-ES" sz="1200" dirty="0" smtClean="0"/>
          </a:p>
          <a:p>
            <a:pPr marL="342900" lvl="1" indent="-342900">
              <a:buFont typeface="Arial" pitchFamily="34" charset="0"/>
              <a:buChar char="•"/>
            </a:pPr>
            <a:r>
              <a:rPr lang="es-ES" sz="1200" dirty="0" smtClean="0"/>
              <a:t>Por </a:t>
            </a:r>
            <a:r>
              <a:rPr lang="es-ES" sz="1200" dirty="0"/>
              <a:t>todo ello en estos momentos parece que donde habría que centrar las medidas de eficiencia es en </a:t>
            </a:r>
            <a:r>
              <a:rPr lang="es-ES" sz="1200" b="1" dirty="0"/>
              <a:t>farmacia y en conciertos.</a:t>
            </a:r>
          </a:p>
          <a:p>
            <a:pPr marL="342900" lvl="1" indent="-342900">
              <a:buFont typeface="Arial" pitchFamily="34" charset="0"/>
              <a:buChar char="•"/>
            </a:pPr>
            <a:endParaRPr lang="es-ES" sz="1400" dirty="0"/>
          </a:p>
          <a:p>
            <a:pPr lvl="1"/>
            <a:endParaRPr lang="es-ES" sz="1400" dirty="0"/>
          </a:p>
          <a:p>
            <a:pPr lvl="1"/>
            <a:endParaRPr lang="es-ES" sz="1400" dirty="0"/>
          </a:p>
        </p:txBody>
      </p:sp>
      <p:sp>
        <p:nvSpPr>
          <p:cNvPr id="4" name="3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235193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a:solidFill>
                  <a:srgbClr val="FF0000"/>
                </a:solidFill>
              </a:rPr>
              <a:t>3</a:t>
            </a:r>
            <a:r>
              <a:rPr lang="es-ES" b="1" dirty="0" smtClean="0">
                <a:solidFill>
                  <a:srgbClr val="FF0000"/>
                </a:solidFill>
              </a:rPr>
              <a:t>-Situación actual medicamentos</a:t>
            </a:r>
            <a:endParaRPr lang="es-ES" b="1" dirty="0">
              <a:solidFill>
                <a:srgbClr val="FF0000"/>
              </a:solidFill>
            </a:endParaRPr>
          </a:p>
        </p:txBody>
      </p:sp>
      <p:sp>
        <p:nvSpPr>
          <p:cNvPr id="3" name="2 Marcador de contenido"/>
          <p:cNvSpPr>
            <a:spLocks noGrp="1"/>
          </p:cNvSpPr>
          <p:nvPr>
            <p:ph idx="1"/>
          </p:nvPr>
        </p:nvSpPr>
        <p:spPr>
          <a:xfrm>
            <a:off x="448925" y="1556793"/>
            <a:ext cx="8686800" cy="576063"/>
          </a:xfrm>
          <a:solidFill>
            <a:schemeClr val="accent1">
              <a:lumMod val="20000"/>
              <a:lumOff val="80000"/>
            </a:schemeClr>
          </a:solidFill>
        </p:spPr>
        <p:txBody>
          <a:bodyPr>
            <a:normAutofit fontScale="92500" lnSpcReduction="20000"/>
          </a:bodyPr>
          <a:lstStyle/>
          <a:p>
            <a:pPr marL="0" indent="0" algn="ctr">
              <a:buNone/>
            </a:pPr>
            <a:endParaRPr lang="es-ES" sz="4000" b="1" dirty="0"/>
          </a:p>
        </p:txBody>
      </p:sp>
      <p:sp>
        <p:nvSpPr>
          <p:cNvPr id="4" name="3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462198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Título"/>
          <p:cNvSpPr>
            <a:spLocks noGrp="1"/>
          </p:cNvSpPr>
          <p:nvPr>
            <p:ph type="title"/>
          </p:nvPr>
        </p:nvSpPr>
        <p:spPr>
          <a:xfrm>
            <a:off x="457200" y="188640"/>
            <a:ext cx="8229600" cy="1143000"/>
          </a:xfrm>
          <a:noFill/>
        </p:spPr>
        <p:txBody>
          <a:bodyPr>
            <a:normAutofit/>
          </a:bodyPr>
          <a:lstStyle/>
          <a:p>
            <a:r>
              <a:rPr lang="es-ES" sz="3200" b="1" dirty="0" smtClean="0">
                <a:ea typeface="ＭＳ Ｐゴシック" pitchFamily="34" charset="-128"/>
              </a:rPr>
              <a:t>Gasto farmacéutico global + </a:t>
            </a:r>
            <a:r>
              <a:rPr lang="es-ES" sz="3200" b="1" dirty="0" err="1" smtClean="0">
                <a:ea typeface="ＭＳ Ｐゴシック" pitchFamily="34" charset="-128"/>
              </a:rPr>
              <a:t>prod</a:t>
            </a:r>
            <a:r>
              <a:rPr lang="es-ES" sz="3200" b="1" dirty="0" smtClean="0">
                <a:ea typeface="ＭＳ Ｐゴシック" pitchFamily="34" charset="-128"/>
              </a:rPr>
              <a:t>. sanitarios</a:t>
            </a:r>
            <a:br>
              <a:rPr lang="es-ES" sz="3200" b="1" dirty="0" smtClean="0">
                <a:ea typeface="ＭＳ Ｐゴシック" pitchFamily="34" charset="-128"/>
              </a:rPr>
            </a:br>
            <a:r>
              <a:rPr lang="es-ES" sz="2400" b="1" dirty="0" smtClean="0">
                <a:ea typeface="ＭＳ Ｐゴシック" pitchFamily="34" charset="-128"/>
              </a:rPr>
              <a:t>Baleares 2016:</a:t>
            </a:r>
            <a:r>
              <a:rPr lang="es-ES" sz="2400" b="1" dirty="0">
                <a:ea typeface="ＭＳ Ｐゴシック" pitchFamily="34" charset="-128"/>
              </a:rPr>
              <a:t> </a:t>
            </a:r>
            <a:r>
              <a:rPr lang="es-ES" sz="2400" b="1" dirty="0" smtClean="0">
                <a:ea typeface="ＭＳ Ｐゴシック" pitchFamily="34" charset="-128"/>
              </a:rPr>
              <a:t>455,5 millones € </a:t>
            </a:r>
          </a:p>
        </p:txBody>
      </p:sp>
      <p:sp>
        <p:nvSpPr>
          <p:cNvPr id="28676" name="2 CuadroTexto"/>
          <p:cNvSpPr txBox="1">
            <a:spLocks noChangeArrowheads="1"/>
          </p:cNvSpPr>
          <p:nvPr/>
        </p:nvSpPr>
        <p:spPr bwMode="auto">
          <a:xfrm>
            <a:off x="323528" y="5799931"/>
            <a:ext cx="8280920" cy="646331"/>
          </a:xfrm>
          <a:prstGeom prst="rect">
            <a:avLst/>
          </a:prstGeom>
          <a:solidFill>
            <a:schemeClr val="accent3">
              <a:lumMod val="20000"/>
              <a:lumOff val="80000"/>
            </a:schemeClr>
          </a:solidFill>
          <a:ln>
            <a:noFill/>
          </a:ln>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ES" sz="1200" b="1" dirty="0" smtClean="0"/>
              <a:t>-Presupuesto global </a:t>
            </a:r>
            <a:r>
              <a:rPr lang="es-ES" sz="1200" dirty="0" smtClean="0"/>
              <a:t>de la comunidad autónoma 2017</a:t>
            </a:r>
            <a:r>
              <a:rPr lang="es-ES" sz="1200" dirty="0"/>
              <a:t>: 4.647 </a:t>
            </a:r>
            <a:r>
              <a:rPr lang="es-ES" sz="1200" dirty="0" err="1"/>
              <a:t>mill</a:t>
            </a:r>
            <a:r>
              <a:rPr lang="es-ES" sz="1200" dirty="0"/>
              <a:t> €  </a:t>
            </a:r>
            <a:r>
              <a:rPr lang="es-ES" sz="1200" dirty="0" smtClean="0"/>
              <a:t> (Deuda </a:t>
            </a:r>
            <a:r>
              <a:rPr lang="es-ES" sz="1200" dirty="0"/>
              <a:t>pública: 949 </a:t>
            </a:r>
            <a:r>
              <a:rPr lang="es-ES" sz="1200" dirty="0" err="1"/>
              <a:t>mill</a:t>
            </a:r>
            <a:r>
              <a:rPr lang="es-ES" sz="1200" dirty="0"/>
              <a:t> </a:t>
            </a:r>
            <a:r>
              <a:rPr lang="es-ES" sz="1200" dirty="0" smtClean="0"/>
              <a:t>€)</a:t>
            </a:r>
            <a:endParaRPr lang="es-ES" sz="1200" dirty="0"/>
          </a:p>
          <a:p>
            <a:pPr eaLnBrk="1" hangingPunct="1"/>
            <a:r>
              <a:rPr lang="es-ES" sz="1200" b="1" dirty="0" smtClean="0"/>
              <a:t>-Presupuesto de sanidad </a:t>
            </a:r>
            <a:r>
              <a:rPr lang="es-ES" sz="1200" dirty="0"/>
              <a:t>1.475 </a:t>
            </a:r>
            <a:r>
              <a:rPr lang="es-ES" sz="1200" dirty="0" err="1"/>
              <a:t>mill</a:t>
            </a:r>
            <a:r>
              <a:rPr lang="es-ES" sz="1200" dirty="0"/>
              <a:t> € </a:t>
            </a:r>
            <a:r>
              <a:rPr lang="es-ES" sz="1200" dirty="0" smtClean="0"/>
              <a:t>(un </a:t>
            </a:r>
            <a:r>
              <a:rPr lang="es-ES" sz="1200" b="1" dirty="0" smtClean="0"/>
              <a:t>40 </a:t>
            </a:r>
            <a:r>
              <a:rPr lang="es-ES" sz="1200" b="1" dirty="0"/>
              <a:t>% del presupuesto</a:t>
            </a:r>
            <a:r>
              <a:rPr lang="es-ES" sz="1200" dirty="0"/>
              <a:t> sin deuda pública</a:t>
            </a:r>
            <a:r>
              <a:rPr lang="es-ES" sz="1200" dirty="0" smtClean="0"/>
              <a:t>)</a:t>
            </a:r>
          </a:p>
          <a:p>
            <a:pPr eaLnBrk="1" hangingPunct="1"/>
            <a:r>
              <a:rPr lang="es-ES" sz="1200" b="1" dirty="0" smtClean="0"/>
              <a:t>-Gasto en medicamentos y </a:t>
            </a:r>
            <a:r>
              <a:rPr lang="es-ES" sz="1200" b="1" dirty="0" err="1" smtClean="0"/>
              <a:t>prod</a:t>
            </a:r>
            <a:r>
              <a:rPr lang="es-ES" sz="1200" b="1" dirty="0" smtClean="0"/>
              <a:t> sanitarios </a:t>
            </a:r>
            <a:r>
              <a:rPr lang="es-ES" sz="1200" dirty="0" smtClean="0"/>
              <a:t>2016: </a:t>
            </a:r>
            <a:r>
              <a:rPr lang="es-ES" sz="1200" dirty="0"/>
              <a:t>455,5 </a:t>
            </a:r>
            <a:r>
              <a:rPr lang="es-ES" sz="1200" dirty="0" err="1"/>
              <a:t>mill</a:t>
            </a:r>
            <a:r>
              <a:rPr lang="es-ES" sz="1200" dirty="0"/>
              <a:t> € </a:t>
            </a:r>
            <a:r>
              <a:rPr lang="es-ES" sz="1200" dirty="0" smtClean="0"/>
              <a:t>(un </a:t>
            </a:r>
            <a:r>
              <a:rPr lang="es-ES" sz="1200" b="1" dirty="0" smtClean="0"/>
              <a:t>12%</a:t>
            </a:r>
            <a:r>
              <a:rPr lang="es-ES" sz="1200" dirty="0" smtClean="0"/>
              <a:t> del total del gasto de la comunidad autónoma)</a:t>
            </a:r>
            <a:endParaRPr lang="es-ES" sz="1400" dirty="0"/>
          </a:p>
        </p:txBody>
      </p:sp>
      <p:graphicFrame>
        <p:nvGraphicFramePr>
          <p:cNvPr id="6" name="13 Gráfico"/>
          <p:cNvGraphicFramePr>
            <a:graphicFrameLocks/>
          </p:cNvGraphicFramePr>
          <p:nvPr>
            <p:extLst>
              <p:ext uri="{D42A27DB-BD31-4B8C-83A1-F6EECF244321}">
                <p14:modId xmlns:p14="http://schemas.microsoft.com/office/powerpoint/2010/main" val="2199083902"/>
              </p:ext>
            </p:extLst>
          </p:nvPr>
        </p:nvGraphicFramePr>
        <p:xfrm>
          <a:off x="179512" y="1340768"/>
          <a:ext cx="2304256" cy="18509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10 Gráfico"/>
          <p:cNvGraphicFramePr>
            <a:graphicFrameLocks/>
          </p:cNvGraphicFramePr>
          <p:nvPr>
            <p:extLst>
              <p:ext uri="{D42A27DB-BD31-4B8C-83A1-F6EECF244321}">
                <p14:modId xmlns:p14="http://schemas.microsoft.com/office/powerpoint/2010/main" val="543741949"/>
              </p:ext>
            </p:extLst>
          </p:nvPr>
        </p:nvGraphicFramePr>
        <p:xfrm>
          <a:off x="2843808" y="1802420"/>
          <a:ext cx="5760120" cy="3763595"/>
        </p:xfrm>
        <a:graphic>
          <a:graphicData uri="http://schemas.openxmlformats.org/drawingml/2006/chart">
            <c:chart xmlns:c="http://schemas.openxmlformats.org/drawingml/2006/chart" xmlns:r="http://schemas.openxmlformats.org/officeDocument/2006/relationships" r:id="rId3"/>
          </a:graphicData>
        </a:graphic>
      </p:graphicFrame>
      <p:sp>
        <p:nvSpPr>
          <p:cNvPr id="8" name="1 CuadroTexto"/>
          <p:cNvSpPr txBox="1"/>
          <p:nvPr/>
        </p:nvSpPr>
        <p:spPr>
          <a:xfrm>
            <a:off x="3491880" y="3684218"/>
            <a:ext cx="336329" cy="51043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sz="2000" b="1" dirty="0">
                <a:solidFill>
                  <a:schemeClr val="bg1"/>
                </a:solidFill>
              </a:rPr>
              <a:t>6</a:t>
            </a:r>
            <a:r>
              <a:rPr lang="es-ES" sz="2000" b="1" dirty="0" smtClean="0">
                <a:solidFill>
                  <a:schemeClr val="bg1"/>
                </a:solidFill>
              </a:rPr>
              <a:t>0</a:t>
            </a:r>
            <a:r>
              <a:rPr lang="es-ES" sz="1600" b="1" dirty="0" smtClean="0">
                <a:solidFill>
                  <a:schemeClr val="bg1"/>
                </a:solidFill>
              </a:rPr>
              <a:t> %</a:t>
            </a:r>
            <a:endParaRPr lang="es-ES" sz="1600" b="1" dirty="0">
              <a:solidFill>
                <a:schemeClr val="bg1"/>
              </a:solidFill>
            </a:endParaRPr>
          </a:p>
        </p:txBody>
      </p:sp>
      <p:sp>
        <p:nvSpPr>
          <p:cNvPr id="2" name="1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577249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5 Gráfico"/>
          <p:cNvGraphicFramePr>
            <a:graphicFrameLocks/>
          </p:cNvGraphicFramePr>
          <p:nvPr>
            <p:extLst>
              <p:ext uri="{D42A27DB-BD31-4B8C-83A1-F6EECF244321}">
                <p14:modId xmlns:p14="http://schemas.microsoft.com/office/powerpoint/2010/main" val="1756401726"/>
              </p:ext>
            </p:extLst>
          </p:nvPr>
        </p:nvGraphicFramePr>
        <p:xfrm>
          <a:off x="610481" y="2679036"/>
          <a:ext cx="5112568" cy="2799076"/>
        </p:xfrm>
        <a:graphic>
          <a:graphicData uri="http://schemas.openxmlformats.org/presentationml/2006/ole">
            <mc:AlternateContent xmlns:mc="http://schemas.openxmlformats.org/markup-compatibility/2006">
              <mc:Choice xmlns:v="urn:schemas-microsoft-com:vml" Requires="v">
                <p:oleObj spid="_x0000_s2379" r:id="rId4" imgW="8455885" imgH="5212532" progId="Excel.Chart.8">
                  <p:embed/>
                </p:oleObj>
              </mc:Choice>
              <mc:Fallback>
                <p:oleObj r:id="rId4" imgW="8455885" imgH="5212532"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481" y="2679036"/>
                        <a:ext cx="5112568" cy="2799076"/>
                      </a:xfrm>
                      <a:prstGeom prst="rect">
                        <a:avLst/>
                      </a:prstGeom>
                      <a:noFill/>
                      <a:ln>
                        <a:solidFill>
                          <a:schemeClr val="accent4">
                            <a:lumMod val="60000"/>
                            <a:lumOff val="40000"/>
                          </a:schemeClr>
                        </a:solidFill>
                      </a:ln>
                      <a:extLst/>
                    </p:spPr>
                  </p:pic>
                </p:oleObj>
              </mc:Fallback>
            </mc:AlternateContent>
          </a:graphicData>
        </a:graphic>
      </p:graphicFrame>
      <p:sp>
        <p:nvSpPr>
          <p:cNvPr id="29699" name="6 CuadroTexto"/>
          <p:cNvSpPr txBox="1">
            <a:spLocks noChangeArrowheads="1"/>
          </p:cNvSpPr>
          <p:nvPr/>
        </p:nvSpPr>
        <p:spPr bwMode="auto">
          <a:xfrm>
            <a:off x="2572413" y="2276871"/>
            <a:ext cx="896399" cy="307777"/>
          </a:xfrm>
          <a:prstGeom prst="rect">
            <a:avLst/>
          </a:prstGeom>
          <a:solidFill>
            <a:schemeClr val="bg1"/>
          </a:solidFill>
          <a:ln>
            <a:solidFill>
              <a:schemeClr val="accent1"/>
            </a:solidFill>
          </a:ln>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ES" sz="1400" b="1" dirty="0">
                <a:solidFill>
                  <a:srgbClr val="FF0000"/>
                </a:solidFill>
              </a:rPr>
              <a:t>+ 14,7 %</a:t>
            </a:r>
          </a:p>
        </p:txBody>
      </p:sp>
      <p:cxnSp>
        <p:nvCxnSpPr>
          <p:cNvPr id="9" name="1 Conector recto de flecha"/>
          <p:cNvCxnSpPr/>
          <p:nvPr/>
        </p:nvCxnSpPr>
        <p:spPr>
          <a:xfrm>
            <a:off x="1497625" y="2071223"/>
            <a:ext cx="3045977" cy="0"/>
          </a:xfrm>
          <a:prstGeom prst="straightConnector1">
            <a:avLst/>
          </a:prstGeom>
          <a:ln w="12700">
            <a:solidFill>
              <a:srgbClr val="C00000"/>
            </a:solidFill>
            <a:tailEnd type="arrow"/>
          </a:ln>
        </p:spPr>
        <p:style>
          <a:lnRef idx="3">
            <a:schemeClr val="accent5"/>
          </a:lnRef>
          <a:fillRef idx="0">
            <a:schemeClr val="accent5"/>
          </a:fillRef>
          <a:effectRef idx="2">
            <a:schemeClr val="accent5"/>
          </a:effectRef>
          <a:fontRef idx="minor">
            <a:schemeClr val="tx1"/>
          </a:fontRef>
        </p:style>
      </p:cxnSp>
      <p:sp>
        <p:nvSpPr>
          <p:cNvPr id="29701" name="2 CuadroTexto"/>
          <p:cNvSpPr txBox="1">
            <a:spLocks noChangeArrowheads="1"/>
          </p:cNvSpPr>
          <p:nvPr/>
        </p:nvSpPr>
        <p:spPr bwMode="auto">
          <a:xfrm>
            <a:off x="610481" y="5965019"/>
            <a:ext cx="7633927" cy="307777"/>
          </a:xfrm>
          <a:prstGeom prst="rect">
            <a:avLst/>
          </a:prstGeom>
          <a:solidFill>
            <a:schemeClr val="accent3">
              <a:lumMod val="20000"/>
              <a:lumOff val="80000"/>
            </a:schemeClr>
          </a:solidFill>
          <a:ln>
            <a:noFill/>
          </a:ln>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ES" sz="1400" dirty="0" smtClean="0"/>
              <a:t>Aumento </a:t>
            </a:r>
            <a:r>
              <a:rPr lang="es-ES" sz="1400" dirty="0"/>
              <a:t>de 61,9 </a:t>
            </a:r>
            <a:r>
              <a:rPr lang="es-ES" sz="1400" dirty="0" err="1"/>
              <a:t>mill</a:t>
            </a:r>
            <a:r>
              <a:rPr lang="es-ES" sz="1400" dirty="0"/>
              <a:t> € en 2015  y de 58,3 </a:t>
            </a:r>
            <a:r>
              <a:rPr lang="es-ES" sz="1400" dirty="0" err="1"/>
              <a:t>mill</a:t>
            </a:r>
            <a:r>
              <a:rPr lang="es-ES" sz="1400" dirty="0"/>
              <a:t>  € en 2016  </a:t>
            </a:r>
            <a:r>
              <a:rPr lang="es-ES" sz="1400" dirty="0">
                <a:solidFill>
                  <a:srgbClr val="C00000"/>
                </a:solidFill>
              </a:rPr>
              <a:t>(120,2 </a:t>
            </a:r>
            <a:r>
              <a:rPr lang="es-ES" sz="1400" dirty="0" err="1">
                <a:solidFill>
                  <a:srgbClr val="C00000"/>
                </a:solidFill>
              </a:rPr>
              <a:t>mill</a:t>
            </a:r>
            <a:r>
              <a:rPr lang="es-ES" sz="1400" dirty="0">
                <a:solidFill>
                  <a:srgbClr val="C00000"/>
                </a:solidFill>
              </a:rPr>
              <a:t> € más en dos año</a:t>
            </a:r>
            <a:r>
              <a:rPr lang="es-ES" sz="1400" b="1" dirty="0">
                <a:solidFill>
                  <a:srgbClr val="C00000"/>
                </a:solidFill>
              </a:rPr>
              <a:t>s</a:t>
            </a:r>
            <a:r>
              <a:rPr lang="es-ES" sz="1200" b="1" dirty="0"/>
              <a:t>) </a:t>
            </a:r>
          </a:p>
        </p:txBody>
      </p:sp>
      <p:sp>
        <p:nvSpPr>
          <p:cNvPr id="10" name="1 Título"/>
          <p:cNvSpPr txBox="1">
            <a:spLocks/>
          </p:cNvSpPr>
          <p:nvPr/>
        </p:nvSpPr>
        <p:spPr>
          <a:xfrm>
            <a:off x="610481" y="234950"/>
            <a:ext cx="8229600" cy="11430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100" b="1" dirty="0" smtClean="0"/>
              <a:t>Gasto farmacéutico global en Baleares</a:t>
            </a:r>
          </a:p>
          <a:p>
            <a:r>
              <a:rPr lang="es-ES" sz="2500" b="1" dirty="0" smtClean="0"/>
              <a:t>(medicamentos por receta + hospital + </a:t>
            </a:r>
            <a:r>
              <a:rPr lang="es-ES" sz="2500" b="1" dirty="0" err="1" smtClean="0"/>
              <a:t>prod</a:t>
            </a:r>
            <a:r>
              <a:rPr lang="es-ES" sz="2500" b="1" dirty="0" smtClean="0"/>
              <a:t>. sanitarios</a:t>
            </a:r>
            <a:r>
              <a:rPr lang="es-ES" sz="2500" dirty="0" smtClean="0"/>
              <a:t>) </a:t>
            </a:r>
          </a:p>
          <a:p>
            <a:r>
              <a:rPr lang="es-ES" sz="2200" dirty="0" smtClean="0"/>
              <a:t>Baleares 2014-2016</a:t>
            </a:r>
            <a:endParaRPr lang="es-ES" sz="2200" dirty="0"/>
          </a:p>
        </p:txBody>
      </p:sp>
      <p:sp>
        <p:nvSpPr>
          <p:cNvPr id="8" name="7 Rectángulo"/>
          <p:cNvSpPr/>
          <p:nvPr/>
        </p:nvSpPr>
        <p:spPr>
          <a:xfrm>
            <a:off x="179512" y="6553066"/>
            <a:ext cx="8748464" cy="253916"/>
          </a:xfrm>
          <a:prstGeom prst="rect">
            <a:avLst/>
          </a:prstGeom>
        </p:spPr>
        <p:txBody>
          <a:bodyPr wrap="square">
            <a:spAutoFit/>
          </a:bodyPr>
          <a:lstStyle/>
          <a:p>
            <a:r>
              <a:rPr lang="es-ES" sz="1050" dirty="0">
                <a:hlinkClick r:id="rId6"/>
              </a:rPr>
              <a:t>http://</a:t>
            </a:r>
            <a:r>
              <a:rPr lang="es-ES" sz="1050" dirty="0" smtClean="0">
                <a:hlinkClick r:id="rId6"/>
              </a:rPr>
              <a:t>www.minhafp.gob.es/es-ES/CDI/Paginas/EstabilidadPresupuestaria/InformacionAAPPs/Indicadores-sobre-Gasto-Farmac%C3%A9utico-y-Sanitario.aspx</a:t>
            </a:r>
            <a:r>
              <a:rPr lang="es-ES" sz="1050" dirty="0" smtClean="0"/>
              <a:t> </a:t>
            </a:r>
            <a:endParaRPr lang="es-ES" sz="1050" dirty="0"/>
          </a:p>
        </p:txBody>
      </p:sp>
      <p:sp>
        <p:nvSpPr>
          <p:cNvPr id="2" name="1 Rectángulo"/>
          <p:cNvSpPr/>
          <p:nvPr/>
        </p:nvSpPr>
        <p:spPr>
          <a:xfrm>
            <a:off x="6250546" y="2430759"/>
            <a:ext cx="2137878" cy="3323987"/>
          </a:xfrm>
          <a:prstGeom prst="rect">
            <a:avLst/>
          </a:prstGeom>
          <a:solidFill>
            <a:schemeClr val="accent3">
              <a:lumMod val="20000"/>
              <a:lumOff val="80000"/>
            </a:schemeClr>
          </a:solidFill>
        </p:spPr>
        <p:txBody>
          <a:bodyPr wrap="square">
            <a:spAutoFit/>
          </a:bodyPr>
          <a:lstStyle/>
          <a:p>
            <a:r>
              <a:rPr lang="es-ES" sz="1400" dirty="0"/>
              <a:t>El peso de los medicamentos en el </a:t>
            </a:r>
            <a:r>
              <a:rPr lang="es-ES" sz="1400" b="1" dirty="0"/>
              <a:t>presupuesto de la comunidad autónoma es del 12 %, </a:t>
            </a:r>
            <a:r>
              <a:rPr lang="es-ES" sz="1400" dirty="0"/>
              <a:t>más de la mitad del presupuesto de Educación y superior al presupuesto del resto de las </a:t>
            </a:r>
            <a:r>
              <a:rPr lang="es-ES" sz="1400" dirty="0" err="1"/>
              <a:t>consellerias</a:t>
            </a:r>
            <a:r>
              <a:rPr lang="es-ES" sz="1400" dirty="0" smtClean="0"/>
              <a:t>.</a:t>
            </a:r>
          </a:p>
          <a:p>
            <a:endParaRPr lang="es-ES" sz="1400" dirty="0"/>
          </a:p>
          <a:p>
            <a:r>
              <a:rPr lang="es-ES" sz="1400" dirty="0" smtClean="0"/>
              <a:t>Con 60 millones /año el </a:t>
            </a:r>
            <a:r>
              <a:rPr lang="es-ES" sz="1400" dirty="0" err="1" smtClean="0"/>
              <a:t>servei</a:t>
            </a:r>
            <a:r>
              <a:rPr lang="es-ES" sz="1400" dirty="0" smtClean="0"/>
              <a:t> de </a:t>
            </a:r>
            <a:r>
              <a:rPr lang="es-ES" sz="1400" dirty="0" err="1" smtClean="0"/>
              <a:t>salut</a:t>
            </a:r>
            <a:r>
              <a:rPr lang="es-ES" sz="1400" dirty="0" smtClean="0"/>
              <a:t>  podría  contratar l al menos 1.200 profesionales sanitarios adicionales. </a:t>
            </a:r>
            <a:endParaRPr lang="es-ES" sz="1400" dirty="0"/>
          </a:p>
        </p:txBody>
      </p:sp>
      <p:sp>
        <p:nvSpPr>
          <p:cNvPr id="3" name="2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38122355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b="1" dirty="0" smtClean="0"/>
              <a:t>Gasto farmacéutico global Baleares </a:t>
            </a:r>
            <a:r>
              <a:rPr lang="es-ES" dirty="0"/>
              <a:t/>
            </a:r>
            <a:br>
              <a:rPr lang="es-ES" dirty="0"/>
            </a:br>
            <a:r>
              <a:rPr lang="es-ES" sz="2400" dirty="0" smtClean="0"/>
              <a:t>Evolución 2011-2016 (medicamentos receta + hospital)</a:t>
            </a:r>
            <a:endParaRPr lang="es-ES" sz="1800" dirty="0"/>
          </a:p>
        </p:txBody>
      </p:sp>
      <p:graphicFrame>
        <p:nvGraphicFramePr>
          <p:cNvPr id="4" name="3 Gráfico"/>
          <p:cNvGraphicFramePr>
            <a:graphicFrameLocks/>
          </p:cNvGraphicFramePr>
          <p:nvPr>
            <p:extLst>
              <p:ext uri="{D42A27DB-BD31-4B8C-83A1-F6EECF244321}">
                <p14:modId xmlns:p14="http://schemas.microsoft.com/office/powerpoint/2010/main" val="2045118761"/>
              </p:ext>
            </p:extLst>
          </p:nvPr>
        </p:nvGraphicFramePr>
        <p:xfrm>
          <a:off x="827584" y="1628800"/>
          <a:ext cx="5112568" cy="3888432"/>
        </p:xfrm>
        <a:graphic>
          <a:graphicData uri="http://schemas.openxmlformats.org/drawingml/2006/chart">
            <c:chart xmlns:c="http://schemas.openxmlformats.org/drawingml/2006/chart" xmlns:r="http://schemas.openxmlformats.org/officeDocument/2006/relationships" r:id="rId2"/>
          </a:graphicData>
        </a:graphic>
      </p:graphicFrame>
      <p:sp>
        <p:nvSpPr>
          <p:cNvPr id="6" name="5 CuadroTexto"/>
          <p:cNvSpPr txBox="1"/>
          <p:nvPr/>
        </p:nvSpPr>
        <p:spPr>
          <a:xfrm>
            <a:off x="2627784" y="6246733"/>
            <a:ext cx="1069524" cy="261610"/>
          </a:xfrm>
          <a:prstGeom prst="rect">
            <a:avLst/>
          </a:prstGeom>
          <a:noFill/>
        </p:spPr>
        <p:txBody>
          <a:bodyPr wrap="none" rtlCol="0">
            <a:spAutoFit/>
          </a:bodyPr>
          <a:lstStyle/>
          <a:p>
            <a:r>
              <a:rPr lang="es-ES" sz="1100" dirty="0" smtClean="0"/>
              <a:t>Fuente: </a:t>
            </a:r>
            <a:r>
              <a:rPr lang="es-ES" sz="1100" dirty="0" err="1" smtClean="0"/>
              <a:t>Ib</a:t>
            </a:r>
            <a:r>
              <a:rPr lang="es-ES" sz="1100" dirty="0" smtClean="0"/>
              <a:t> </a:t>
            </a:r>
            <a:r>
              <a:rPr lang="es-ES" sz="1100" dirty="0" err="1" smtClean="0"/>
              <a:t>salut</a:t>
            </a:r>
            <a:endParaRPr lang="es-ES" sz="1100" dirty="0"/>
          </a:p>
        </p:txBody>
      </p:sp>
      <p:sp>
        <p:nvSpPr>
          <p:cNvPr id="5" name="4 Rectángulo"/>
          <p:cNvSpPr/>
          <p:nvPr/>
        </p:nvSpPr>
        <p:spPr>
          <a:xfrm>
            <a:off x="6732240" y="1484784"/>
            <a:ext cx="2141984" cy="5047536"/>
          </a:xfrm>
          <a:prstGeom prst="rect">
            <a:avLst/>
          </a:prstGeom>
          <a:solidFill>
            <a:schemeClr val="accent3">
              <a:lumMod val="20000"/>
              <a:lumOff val="80000"/>
            </a:schemeClr>
          </a:solidFill>
        </p:spPr>
        <p:txBody>
          <a:bodyPr wrap="square">
            <a:spAutoFit/>
          </a:bodyPr>
          <a:lstStyle/>
          <a:p>
            <a:r>
              <a:rPr lang="es-ES" sz="1200" dirty="0" smtClean="0"/>
              <a:t>El </a:t>
            </a:r>
            <a:r>
              <a:rPr lang="es-ES" sz="1400" dirty="0"/>
              <a:t>gasto en medicamento </a:t>
            </a:r>
            <a:r>
              <a:rPr lang="es-ES" sz="1400" b="1" dirty="0"/>
              <a:t>en receta </a:t>
            </a:r>
            <a:r>
              <a:rPr lang="es-ES" sz="1400" dirty="0"/>
              <a:t>disminuyo -13%  entre 2009 y 2015. En 2016 y </a:t>
            </a:r>
            <a:r>
              <a:rPr lang="es-ES" sz="1400" dirty="0" smtClean="0"/>
              <a:t> en el actual 2017 están aumentado </a:t>
            </a:r>
            <a:r>
              <a:rPr lang="es-ES" sz="1400" dirty="0"/>
              <a:t>de </a:t>
            </a:r>
            <a:r>
              <a:rPr lang="es-ES" sz="1400" dirty="0" smtClean="0"/>
              <a:t>nuevo.</a:t>
            </a:r>
          </a:p>
          <a:p>
            <a:endParaRPr lang="es-ES" sz="1400" dirty="0" smtClean="0"/>
          </a:p>
          <a:p>
            <a:r>
              <a:rPr lang="es-ES" sz="1400" dirty="0" smtClean="0"/>
              <a:t>El </a:t>
            </a:r>
            <a:r>
              <a:rPr lang="es-ES" sz="1400" dirty="0"/>
              <a:t>gasto </a:t>
            </a:r>
            <a:r>
              <a:rPr lang="es-ES" sz="1400" b="1" dirty="0"/>
              <a:t>en farmacia hospitalaria </a:t>
            </a:r>
            <a:r>
              <a:rPr lang="es-ES" sz="1400" dirty="0"/>
              <a:t>en 2016 fue un + 43% superior al gasto de 2011. </a:t>
            </a:r>
            <a:endParaRPr lang="es-ES" sz="1400" dirty="0" smtClean="0"/>
          </a:p>
          <a:p>
            <a:endParaRPr lang="es-ES" sz="1400" dirty="0"/>
          </a:p>
          <a:p>
            <a:r>
              <a:rPr lang="es-ES" sz="1400" dirty="0"/>
              <a:t>El gasto de </a:t>
            </a:r>
            <a:r>
              <a:rPr lang="es-ES" sz="1400" b="1" dirty="0"/>
              <a:t>farmacia global </a:t>
            </a:r>
            <a:r>
              <a:rPr lang="es-ES" sz="1400" dirty="0"/>
              <a:t>(receta + hospital) aumenta + 12,1 %  (2011 vs 2015)</a:t>
            </a:r>
            <a:endParaRPr lang="es-ES" sz="1600" dirty="0"/>
          </a:p>
          <a:p>
            <a:endParaRPr lang="es-ES" sz="1400" dirty="0" smtClean="0"/>
          </a:p>
          <a:p>
            <a:r>
              <a:rPr lang="es-ES" sz="1400" dirty="0" smtClean="0"/>
              <a:t>Es </a:t>
            </a:r>
            <a:r>
              <a:rPr lang="es-ES" sz="1400" dirty="0"/>
              <a:t>preocupante como afrontar el precio abusivo de los nuevos medicamentos que se dispensan en los hospitales. </a:t>
            </a:r>
            <a:endParaRPr lang="es-ES" sz="1400" dirty="0" smtClean="0"/>
          </a:p>
        </p:txBody>
      </p:sp>
      <p:sp>
        <p:nvSpPr>
          <p:cNvPr id="3" name="2 CuadroTexto"/>
          <p:cNvSpPr txBox="1"/>
          <p:nvPr/>
        </p:nvSpPr>
        <p:spPr>
          <a:xfrm>
            <a:off x="2866631" y="1556792"/>
            <a:ext cx="1027845" cy="276999"/>
          </a:xfrm>
          <a:prstGeom prst="rect">
            <a:avLst/>
          </a:prstGeom>
          <a:solidFill>
            <a:schemeClr val="bg1"/>
          </a:solidFill>
        </p:spPr>
        <p:txBody>
          <a:bodyPr wrap="none" rtlCol="0">
            <a:spAutoFit/>
          </a:bodyPr>
          <a:lstStyle/>
          <a:p>
            <a:r>
              <a:rPr lang="es-ES" sz="1200" dirty="0" smtClean="0"/>
              <a:t>Millones de €</a:t>
            </a:r>
            <a:endParaRPr lang="es-ES" sz="1200" dirty="0"/>
          </a:p>
        </p:txBody>
      </p:sp>
      <p:sp>
        <p:nvSpPr>
          <p:cNvPr id="7" name="6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4047721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1143000"/>
          </a:xfrm>
        </p:spPr>
        <p:txBody>
          <a:bodyPr>
            <a:normAutofit/>
          </a:bodyPr>
          <a:lstStyle/>
          <a:p>
            <a:r>
              <a:rPr lang="es-ES" sz="2800" b="1" dirty="0" smtClean="0">
                <a:solidFill>
                  <a:prstClr val="black"/>
                </a:solidFill>
              </a:rPr>
              <a:t>Baleares: </a:t>
            </a:r>
            <a:r>
              <a:rPr lang="es-ES" sz="2800" b="1" dirty="0">
                <a:solidFill>
                  <a:prstClr val="black"/>
                </a:solidFill>
              </a:rPr>
              <a:t>Gasto sanitario </a:t>
            </a:r>
            <a:r>
              <a:rPr lang="es-ES" sz="2800" b="1" dirty="0" smtClean="0">
                <a:solidFill>
                  <a:prstClr val="black"/>
                </a:solidFill>
              </a:rPr>
              <a:t>público</a:t>
            </a:r>
            <a:endParaRPr lang="es-ES" dirty="0"/>
          </a:p>
        </p:txBody>
      </p:sp>
      <p:sp>
        <p:nvSpPr>
          <p:cNvPr id="7" name="6 Rectángulo"/>
          <p:cNvSpPr/>
          <p:nvPr/>
        </p:nvSpPr>
        <p:spPr>
          <a:xfrm>
            <a:off x="579263" y="1844824"/>
            <a:ext cx="7593138" cy="3831818"/>
          </a:xfrm>
          <a:prstGeom prst="rect">
            <a:avLst/>
          </a:prstGeom>
        </p:spPr>
        <p:txBody>
          <a:bodyPr wrap="square">
            <a:spAutoFit/>
          </a:bodyPr>
          <a:lstStyle/>
          <a:p>
            <a:r>
              <a:rPr lang="es-ES" sz="1600" dirty="0"/>
              <a:t>Se dispone de dos fuentes públicas de datos :</a:t>
            </a:r>
          </a:p>
          <a:p>
            <a:endParaRPr lang="es-ES" sz="1600" dirty="0"/>
          </a:p>
          <a:p>
            <a:pPr marL="342900" indent="-342900">
              <a:buAutoNum type="arabicParenR"/>
            </a:pPr>
            <a:r>
              <a:rPr lang="es-ES" sz="1600" b="1" dirty="0" smtClean="0"/>
              <a:t>Estadística </a:t>
            </a:r>
            <a:r>
              <a:rPr lang="es-ES" sz="1600" b="1" dirty="0"/>
              <a:t>de Gasto Sanitario Público Consolidado (EGSP) publicado por el Ministerio Sanidad. </a:t>
            </a:r>
            <a:endParaRPr lang="es-ES" sz="1600" b="1" dirty="0" smtClean="0"/>
          </a:p>
          <a:p>
            <a:r>
              <a:rPr lang="es-ES" sz="900" dirty="0">
                <a:hlinkClick r:id="rId2"/>
              </a:rPr>
              <a:t>https://</a:t>
            </a:r>
            <a:r>
              <a:rPr lang="es-ES" sz="900" dirty="0" smtClean="0">
                <a:hlinkClick r:id="rId2"/>
              </a:rPr>
              <a:t>www.msssi.gob.es/estadEstudios/estadisticas/inforRecopilaciones/gastoSanitario2005/home.htm</a:t>
            </a:r>
            <a:r>
              <a:rPr lang="es-ES" sz="900" dirty="0" smtClean="0"/>
              <a:t> </a:t>
            </a:r>
          </a:p>
          <a:p>
            <a:r>
              <a:rPr lang="es-ES" sz="700" dirty="0" smtClean="0">
                <a:hlinkClick r:id="rId3"/>
              </a:rPr>
              <a:t>https</a:t>
            </a:r>
            <a:r>
              <a:rPr lang="es-ES" sz="700" dirty="0">
                <a:hlinkClick r:id="rId3"/>
              </a:rPr>
              <a:t>://</a:t>
            </a:r>
            <a:r>
              <a:rPr lang="es-ES" sz="700" dirty="0" smtClean="0">
                <a:hlinkClick r:id="rId3"/>
              </a:rPr>
              <a:t>www.msssi.gob.es/estadEstudios/estadisticas/sisInfSanSNS/pdf/egspGastoReal.pdf</a:t>
            </a:r>
            <a:r>
              <a:rPr lang="es-ES" sz="700" dirty="0" smtClean="0"/>
              <a:t> </a:t>
            </a:r>
          </a:p>
          <a:p>
            <a:r>
              <a:rPr lang="es-ES" sz="700" dirty="0" smtClean="0">
                <a:hlinkClick r:id="rId4"/>
              </a:rPr>
              <a:t>https://www.msssi.gob.es/estadEstudios/estadisticas/docs/EGSP2008/egspPrincipalesResultados.pdf</a:t>
            </a:r>
            <a:r>
              <a:rPr lang="es-ES" sz="700" dirty="0" smtClean="0"/>
              <a:t> </a:t>
            </a:r>
          </a:p>
          <a:p>
            <a:r>
              <a:rPr lang="es-ES" sz="1400" dirty="0" smtClean="0"/>
              <a:t>Detalla </a:t>
            </a:r>
            <a:r>
              <a:rPr lang="es-ES" sz="1400" dirty="0"/>
              <a:t>el gasto real </a:t>
            </a:r>
            <a:r>
              <a:rPr lang="es-ES" sz="1400" dirty="0" smtClean="0"/>
              <a:t> consolidado por </a:t>
            </a:r>
            <a:r>
              <a:rPr lang="es-ES" sz="1400" dirty="0"/>
              <a:t>comunidad autónoma. Cubre del año 2002 al 2015.</a:t>
            </a:r>
            <a:r>
              <a:rPr lang="es-ES" sz="1600" dirty="0"/>
              <a:t> </a:t>
            </a:r>
            <a:r>
              <a:rPr lang="es-ES" sz="1600" dirty="0" smtClean="0"/>
              <a:t> </a:t>
            </a:r>
          </a:p>
          <a:p>
            <a:endParaRPr lang="es-ES" sz="1400" dirty="0"/>
          </a:p>
          <a:p>
            <a:r>
              <a:rPr lang="es-ES" sz="1600" b="1" dirty="0"/>
              <a:t>2) Presupuestos </a:t>
            </a:r>
            <a:r>
              <a:rPr lang="es-ES" sz="1600" b="1" dirty="0" err="1"/>
              <a:t>govern</a:t>
            </a:r>
            <a:r>
              <a:rPr lang="es-ES" sz="1600" b="1" dirty="0"/>
              <a:t> balear (Portal </a:t>
            </a:r>
            <a:r>
              <a:rPr lang="es-ES" sz="1600" b="1" dirty="0" err="1"/>
              <a:t>Govern</a:t>
            </a:r>
            <a:r>
              <a:rPr lang="es-ES" sz="1600" b="1" dirty="0"/>
              <a:t> y CIVIO).  </a:t>
            </a:r>
          </a:p>
          <a:p>
            <a:r>
              <a:rPr lang="es-ES" sz="800" dirty="0">
                <a:hlinkClick r:id="rId5"/>
              </a:rPr>
              <a:t>http://www.caib.es/sacmicrofront/home.do?mkey=M226&amp;lang=ca</a:t>
            </a:r>
            <a:r>
              <a:rPr lang="es-ES" sz="800" dirty="0"/>
              <a:t> </a:t>
            </a:r>
          </a:p>
          <a:p>
            <a:r>
              <a:rPr lang="es-ES" sz="800" dirty="0">
                <a:hlinkClick r:id="rId6"/>
              </a:rPr>
              <a:t>http://pressupostsillesbalears.cat/ca/</a:t>
            </a:r>
            <a:endParaRPr lang="es-ES" sz="800" dirty="0"/>
          </a:p>
          <a:p>
            <a:r>
              <a:rPr lang="es-ES" sz="800" dirty="0">
                <a:hlinkClick r:id="rId7"/>
              </a:rPr>
              <a:t>http://www.caib.es/sacmicrofront/contenido.do?idsite=1847&amp;cont=89211</a:t>
            </a:r>
            <a:r>
              <a:rPr lang="es-ES" sz="800" dirty="0"/>
              <a:t>  </a:t>
            </a:r>
          </a:p>
          <a:p>
            <a:r>
              <a:rPr lang="es-ES" sz="800" dirty="0">
                <a:hlinkClick r:id="rId8"/>
              </a:rPr>
              <a:t>http://pressuposts.caib.es/www/ant/pr2017-def/index.html</a:t>
            </a:r>
            <a:r>
              <a:rPr lang="es-ES" sz="800" dirty="0"/>
              <a:t>  </a:t>
            </a:r>
          </a:p>
          <a:p>
            <a:r>
              <a:rPr lang="es-ES" sz="800" dirty="0">
                <a:hlinkClick r:id="rId9"/>
              </a:rPr>
              <a:t>http://pressupostsillesbalears.cat/es/</a:t>
            </a:r>
            <a:r>
              <a:rPr lang="es-ES" sz="800" dirty="0"/>
              <a:t> </a:t>
            </a:r>
          </a:p>
          <a:p>
            <a:r>
              <a:rPr lang="es-ES" sz="1400" dirty="0"/>
              <a:t>Incluye los presupuestos anuales hasta 2017. El </a:t>
            </a:r>
            <a:r>
              <a:rPr lang="es-ES" sz="1400" dirty="0" smtClean="0"/>
              <a:t>aprobado para 2017 es de 1.494 </a:t>
            </a:r>
            <a:r>
              <a:rPr lang="es-ES" sz="1400" dirty="0"/>
              <a:t>millones de </a:t>
            </a:r>
            <a:r>
              <a:rPr lang="es-ES" sz="1400" dirty="0" smtClean="0"/>
              <a:t>€</a:t>
            </a:r>
            <a:endParaRPr lang="es-ES" sz="1400" dirty="0"/>
          </a:p>
          <a:p>
            <a:endParaRPr lang="es-ES" sz="1400" dirty="0" smtClean="0"/>
          </a:p>
          <a:p>
            <a:r>
              <a:rPr lang="es-ES" sz="1400" dirty="0" smtClean="0"/>
              <a:t>Los </a:t>
            </a:r>
            <a:r>
              <a:rPr lang="es-ES" sz="1400" dirty="0"/>
              <a:t>datos  </a:t>
            </a:r>
            <a:r>
              <a:rPr lang="es-ES" sz="1400" dirty="0" smtClean="0"/>
              <a:t>de GS público </a:t>
            </a:r>
            <a:r>
              <a:rPr lang="es-ES" sz="1400" dirty="0"/>
              <a:t>consolidado  </a:t>
            </a:r>
            <a:r>
              <a:rPr lang="es-ES" sz="1400" dirty="0" smtClean="0"/>
              <a:t>(EGSP) siempre </a:t>
            </a:r>
            <a:r>
              <a:rPr lang="es-ES" sz="1400" dirty="0"/>
              <a:t>son superiores a los presupuestados </a:t>
            </a:r>
          </a:p>
          <a:p>
            <a:endParaRPr lang="es-ES" sz="1400" dirty="0" smtClean="0"/>
          </a:p>
          <a:p>
            <a:r>
              <a:rPr lang="es-ES" sz="1400" dirty="0" smtClean="0"/>
              <a:t>El </a:t>
            </a:r>
            <a:r>
              <a:rPr lang="es-ES" sz="1400" dirty="0" err="1"/>
              <a:t>Ib</a:t>
            </a:r>
            <a:r>
              <a:rPr lang="es-ES" sz="1400" dirty="0"/>
              <a:t> </a:t>
            </a:r>
            <a:r>
              <a:rPr lang="es-ES" sz="1400" dirty="0" err="1"/>
              <a:t>salut</a:t>
            </a:r>
            <a:r>
              <a:rPr lang="es-ES" sz="1400" dirty="0"/>
              <a:t> realiza  un seguimiento contable interno (</a:t>
            </a:r>
            <a:r>
              <a:rPr lang="es-ES" sz="1400" dirty="0" err="1"/>
              <a:t>Forecast</a:t>
            </a:r>
            <a:r>
              <a:rPr lang="es-ES" sz="1400" dirty="0"/>
              <a:t>) no disponible </a:t>
            </a:r>
            <a:r>
              <a:rPr lang="es-ES" sz="1400" dirty="0" smtClean="0"/>
              <a:t>públicamente</a:t>
            </a:r>
            <a:r>
              <a:rPr lang="es-ES" sz="1400" dirty="0"/>
              <a:t>.</a:t>
            </a:r>
            <a:endParaRPr lang="es-ES" sz="1400" dirty="0" smtClean="0"/>
          </a:p>
        </p:txBody>
      </p:sp>
      <p:sp>
        <p:nvSpPr>
          <p:cNvPr id="3" name="2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36421907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260648"/>
            <a:ext cx="7499176" cy="1143000"/>
          </a:xfrm>
        </p:spPr>
        <p:txBody>
          <a:bodyPr>
            <a:normAutofit/>
          </a:bodyPr>
          <a:lstStyle/>
          <a:p>
            <a:r>
              <a:rPr lang="es-ES" sz="2400" b="1" dirty="0"/>
              <a:t>Gasto </a:t>
            </a:r>
            <a:r>
              <a:rPr lang="es-ES" sz="2400" b="1" dirty="0" smtClean="0"/>
              <a:t>en medicamentos en receta respecto al GS público de IB 2015</a:t>
            </a:r>
            <a:endParaRPr lang="es-ES" sz="1800" dirty="0"/>
          </a:p>
        </p:txBody>
      </p:sp>
      <p:sp>
        <p:nvSpPr>
          <p:cNvPr id="3" name="2 Marcador de contenido"/>
          <p:cNvSpPr>
            <a:spLocks noGrp="1"/>
          </p:cNvSpPr>
          <p:nvPr>
            <p:ph idx="1"/>
          </p:nvPr>
        </p:nvSpPr>
        <p:spPr>
          <a:xfrm>
            <a:off x="5292080" y="1412776"/>
            <a:ext cx="3394720" cy="4713387"/>
          </a:xfrm>
          <a:solidFill>
            <a:schemeClr val="accent3">
              <a:lumMod val="20000"/>
              <a:lumOff val="80000"/>
            </a:schemeClr>
          </a:solidFill>
        </p:spPr>
        <p:txBody>
          <a:bodyPr>
            <a:normAutofit fontScale="85000" lnSpcReduction="10000"/>
          </a:bodyPr>
          <a:lstStyle/>
          <a:p>
            <a:pPr marL="0" indent="0">
              <a:buNone/>
            </a:pPr>
            <a:r>
              <a:rPr lang="es-ES" sz="1400" dirty="0" smtClean="0"/>
              <a:t>El % </a:t>
            </a:r>
            <a:r>
              <a:rPr lang="es-ES" sz="1400" dirty="0"/>
              <a:t>de </a:t>
            </a:r>
            <a:r>
              <a:rPr lang="es-ES" sz="1400" dirty="0" smtClean="0"/>
              <a:t>GS público dedicado a </a:t>
            </a:r>
            <a:r>
              <a:rPr lang="es-ES" sz="1400" dirty="0"/>
              <a:t>medicamentos en </a:t>
            </a:r>
            <a:r>
              <a:rPr lang="es-ES" sz="1400" dirty="0" smtClean="0"/>
              <a:t>receta en Baleares es el más </a:t>
            </a:r>
            <a:r>
              <a:rPr lang="es-ES" sz="1400" dirty="0"/>
              <a:t>bajo de las CCAA </a:t>
            </a:r>
            <a:r>
              <a:rPr lang="es-ES" sz="1400" dirty="0" smtClean="0"/>
              <a:t>2015. Es un buen indicador de gasto eficiente, aunque siguen habiendo áreas de mejora</a:t>
            </a:r>
            <a:r>
              <a:rPr lang="es-ES" sz="1400" dirty="0"/>
              <a:t>:</a:t>
            </a:r>
            <a:endParaRPr lang="es-ES" sz="1400" dirty="0" smtClean="0"/>
          </a:p>
          <a:p>
            <a:pPr marL="0" indent="0">
              <a:buNone/>
            </a:pPr>
            <a:endParaRPr lang="es-ES" sz="1400" dirty="0" smtClean="0"/>
          </a:p>
          <a:p>
            <a:pPr marL="0" indent="0">
              <a:buNone/>
            </a:pPr>
            <a:r>
              <a:rPr lang="es-ES" sz="1400" dirty="0" smtClean="0"/>
              <a:t>-Por ejemplo el </a:t>
            </a:r>
            <a:r>
              <a:rPr lang="es-ES" sz="1400" dirty="0"/>
              <a:t>año </a:t>
            </a:r>
            <a:r>
              <a:rPr lang="es-ES" sz="1400" dirty="0" smtClean="0"/>
              <a:t>2016 los fármacos </a:t>
            </a:r>
            <a:r>
              <a:rPr lang="es-ES" sz="1400" dirty="0" err="1" smtClean="0"/>
              <a:t>SYSADOAs</a:t>
            </a:r>
            <a:r>
              <a:rPr lang="es-ES" sz="1400" dirty="0" smtClean="0"/>
              <a:t> que no han demostrado eficacia en osteoartritis, supusieron </a:t>
            </a:r>
            <a:r>
              <a:rPr lang="es-ES" sz="1400" dirty="0"/>
              <a:t>un gasto en </a:t>
            </a:r>
            <a:r>
              <a:rPr lang="es-ES" sz="1400" dirty="0" smtClean="0"/>
              <a:t>IB </a:t>
            </a:r>
            <a:r>
              <a:rPr lang="es-ES" sz="1400" dirty="0"/>
              <a:t>de </a:t>
            </a:r>
            <a:r>
              <a:rPr lang="es-ES" sz="1400" dirty="0" smtClean="0"/>
              <a:t>1.3 </a:t>
            </a:r>
            <a:r>
              <a:rPr lang="es-ES" sz="1400" dirty="0" err="1" smtClean="0"/>
              <a:t>mill</a:t>
            </a:r>
            <a:r>
              <a:rPr lang="es-ES" sz="1400" dirty="0" smtClean="0"/>
              <a:t> de </a:t>
            </a:r>
            <a:r>
              <a:rPr lang="es-ES" sz="1400" dirty="0"/>
              <a:t>€ (facturación en receta médica oficial). </a:t>
            </a:r>
            <a:endParaRPr lang="es-ES" sz="1400" dirty="0" smtClean="0"/>
          </a:p>
          <a:p>
            <a:pPr marL="0" indent="0">
              <a:buNone/>
            </a:pPr>
            <a:endParaRPr lang="es-ES" sz="1400" dirty="0" smtClean="0"/>
          </a:p>
          <a:p>
            <a:pPr marL="0" indent="0">
              <a:buNone/>
            </a:pPr>
            <a:r>
              <a:rPr lang="es-ES" sz="1400" dirty="0" smtClean="0"/>
              <a:t>-Entre </a:t>
            </a:r>
            <a:r>
              <a:rPr lang="es-ES" sz="1400" dirty="0"/>
              <a:t>los objetivos </a:t>
            </a:r>
            <a:r>
              <a:rPr lang="es-ES" sz="1400" dirty="0" smtClean="0"/>
              <a:t>por cumplir se encuentran tal </a:t>
            </a:r>
            <a:r>
              <a:rPr lang="es-ES" sz="1400" dirty="0"/>
              <a:t>y como se recoge en la memoria del  </a:t>
            </a:r>
            <a:r>
              <a:rPr lang="es-ES" sz="1400" dirty="0" err="1" smtClean="0"/>
              <a:t>IBsalut</a:t>
            </a:r>
            <a:r>
              <a:rPr lang="es-ES" sz="1400" dirty="0" smtClean="0"/>
              <a:t>, la </a:t>
            </a:r>
            <a:r>
              <a:rPr lang="es-ES" sz="1400" dirty="0"/>
              <a:t>gestión y </a:t>
            </a:r>
            <a:r>
              <a:rPr lang="es-ES" sz="1400" b="1" dirty="0"/>
              <a:t>uso racional</a:t>
            </a:r>
            <a:r>
              <a:rPr lang="es-ES" sz="1400" dirty="0"/>
              <a:t> de los medicamentos, para lo que prevé impulsar “la </a:t>
            </a:r>
            <a:r>
              <a:rPr lang="es-ES" sz="1400" b="1" dirty="0"/>
              <a:t>gestión coordinada de la farmacoterapia </a:t>
            </a:r>
            <a:r>
              <a:rPr lang="es-ES" sz="1400" dirty="0"/>
              <a:t>y la integración funcional de los servicios de farmacia y farmacología de los diferentes niveles asistenciales”, así como “Facilitar el acceso a </a:t>
            </a:r>
            <a:r>
              <a:rPr lang="es-ES" sz="1400" b="1" dirty="0"/>
              <a:t>una información </a:t>
            </a:r>
            <a:r>
              <a:rPr lang="es-ES" sz="1400" b="1" dirty="0" err="1"/>
              <a:t>farmacoterapéutica</a:t>
            </a:r>
            <a:r>
              <a:rPr lang="es-ES" sz="1400" b="1" dirty="0"/>
              <a:t> independiente y de calidad </a:t>
            </a:r>
            <a:r>
              <a:rPr lang="es-ES" sz="1400" dirty="0"/>
              <a:t>y actualizada en el marco de la página web de </a:t>
            </a:r>
            <a:r>
              <a:rPr lang="es-ES" sz="1400" b="1" dirty="0"/>
              <a:t>El comprimido</a:t>
            </a:r>
            <a:r>
              <a:rPr lang="es-ES" sz="1400" dirty="0"/>
              <a:t>". (</a:t>
            </a:r>
            <a:r>
              <a:rPr lang="es-ES" sz="1400" dirty="0" smtClean="0"/>
              <a:t>DIARIOFARMA</a:t>
            </a:r>
            <a:r>
              <a:rPr lang="es-ES" sz="1400" dirty="0"/>
              <a:t>  </a:t>
            </a:r>
            <a:r>
              <a:rPr lang="es-ES" sz="1400" dirty="0" smtClean="0"/>
              <a:t>10.11.2016). Hasta el día de hoy no puesto en marcha.</a:t>
            </a:r>
          </a:p>
          <a:p>
            <a:pPr marL="0" indent="0">
              <a:buNone/>
            </a:pPr>
            <a:endParaRPr lang="es-ES" sz="1400" dirty="0"/>
          </a:p>
          <a:p>
            <a:pPr marL="0" indent="0">
              <a:buNone/>
            </a:pPr>
            <a:r>
              <a:rPr lang="es-ES" sz="1400" dirty="0" smtClean="0"/>
              <a:t>-En 2016 y 2017 se están produciendo aumentos anuales del orden del 4-5% de los medicamento en receta.</a:t>
            </a:r>
            <a:endParaRPr lang="es-ES" sz="1400" dirty="0"/>
          </a:p>
          <a:p>
            <a:pPr marL="0" indent="0">
              <a:buNone/>
            </a:pPr>
            <a:endParaRPr lang="es-ES" sz="1400" dirty="0"/>
          </a:p>
          <a:p>
            <a:pPr marL="0" indent="0">
              <a:buNone/>
            </a:pPr>
            <a:endParaRPr lang="es-ES" sz="1400" dirty="0"/>
          </a:p>
          <a:p>
            <a:pPr marL="0" indent="0">
              <a:buNone/>
            </a:pPr>
            <a:endParaRPr lang="es-ES" sz="1400" dirty="0" smtClean="0"/>
          </a:p>
          <a:p>
            <a:pPr marL="0" indent="0">
              <a:buNone/>
            </a:pPr>
            <a:endParaRPr lang="es-ES" sz="1400" dirty="0"/>
          </a:p>
          <a:p>
            <a:pPr marL="0" indent="0">
              <a:buNone/>
            </a:pPr>
            <a:endParaRPr lang="es-ES" sz="1400" dirty="0"/>
          </a:p>
          <a:p>
            <a:endParaRPr lang="es-E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292" y="1844824"/>
            <a:ext cx="4460971" cy="3641178"/>
          </a:xfrm>
          <a:prstGeom prst="rect">
            <a:avLst/>
          </a:prstGeom>
          <a:noFill/>
          <a:ln w="9525">
            <a:solidFill>
              <a:schemeClr val="accent4">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575048" y="6550223"/>
            <a:ext cx="8568952" cy="276999"/>
          </a:xfrm>
          <a:prstGeom prst="rect">
            <a:avLst/>
          </a:prstGeom>
        </p:spPr>
        <p:txBody>
          <a:bodyPr wrap="square">
            <a:spAutoFit/>
          </a:bodyPr>
          <a:lstStyle/>
          <a:p>
            <a:r>
              <a:rPr lang="es-ES" sz="1200" dirty="0">
                <a:hlinkClick r:id="rId3"/>
              </a:rPr>
              <a:t>https://</a:t>
            </a:r>
            <a:r>
              <a:rPr lang="es-ES" sz="1200" dirty="0" smtClean="0">
                <a:hlinkClick r:id="rId3"/>
              </a:rPr>
              <a:t>www.msssi.gob.es/estadEstudios/estadisticas/docs/EGSP2008/egspPrincipalesResultados.pdf</a:t>
            </a:r>
            <a:r>
              <a:rPr lang="es-ES" sz="1200" dirty="0" smtClean="0"/>
              <a:t> </a:t>
            </a:r>
            <a:endParaRPr lang="es-ES" sz="1200" dirty="0"/>
          </a:p>
        </p:txBody>
      </p:sp>
      <p:sp>
        <p:nvSpPr>
          <p:cNvPr id="4" name="3 Rectángulo"/>
          <p:cNvSpPr/>
          <p:nvPr/>
        </p:nvSpPr>
        <p:spPr>
          <a:xfrm flipH="1">
            <a:off x="1619672" y="3356992"/>
            <a:ext cx="144016" cy="1080120"/>
          </a:xfrm>
          <a:prstGeom prst="rect">
            <a:avLst/>
          </a:prstGeom>
          <a:solidFill>
            <a:srgbClr val="FF717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30466971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800" b="1" dirty="0"/>
              <a:t>Gasto en medicamentos </a:t>
            </a:r>
            <a:r>
              <a:rPr lang="es-ES" sz="2800" b="1" dirty="0" smtClean="0"/>
              <a:t>hospital en IB: </a:t>
            </a:r>
            <a:r>
              <a:rPr lang="es-ES" sz="2800" b="1" dirty="0"/>
              <a:t/>
            </a:r>
            <a:br>
              <a:rPr lang="es-ES" sz="2800" b="1" dirty="0"/>
            </a:br>
            <a:r>
              <a:rPr lang="es-ES" sz="2000" b="1" dirty="0"/>
              <a:t>Medicamentos </a:t>
            </a:r>
            <a:r>
              <a:rPr lang="es-ES" sz="2000" b="1" dirty="0" err="1" smtClean="0"/>
              <a:t>antiinfecciosos</a:t>
            </a:r>
            <a:r>
              <a:rPr lang="es-ES" sz="2000" b="1" dirty="0" smtClean="0"/>
              <a:t> (</a:t>
            </a:r>
            <a:r>
              <a:rPr lang="es-ES" sz="2000" b="1" dirty="0" err="1" smtClean="0"/>
              <a:t>Hep</a:t>
            </a:r>
            <a:r>
              <a:rPr lang="es-ES" sz="2000" b="1" dirty="0" smtClean="0"/>
              <a:t> C) y oncológicos principales causantes del aumento del gasto hospitalario </a:t>
            </a:r>
            <a:endParaRPr lang="es-ES" sz="2000" b="1" dirty="0"/>
          </a:p>
        </p:txBody>
      </p:sp>
      <p:sp>
        <p:nvSpPr>
          <p:cNvPr id="3" name="2 Marcador de contenido"/>
          <p:cNvSpPr>
            <a:spLocks noGrp="1"/>
          </p:cNvSpPr>
          <p:nvPr>
            <p:ph idx="1"/>
          </p:nvPr>
        </p:nvSpPr>
        <p:spPr>
          <a:xfrm>
            <a:off x="6732240" y="1600201"/>
            <a:ext cx="1954560" cy="4061048"/>
          </a:xfrm>
          <a:solidFill>
            <a:schemeClr val="accent3">
              <a:lumMod val="20000"/>
              <a:lumOff val="80000"/>
            </a:schemeClr>
          </a:solidFill>
        </p:spPr>
        <p:txBody>
          <a:bodyPr>
            <a:normAutofit/>
          </a:bodyPr>
          <a:lstStyle/>
          <a:p>
            <a:pPr marL="0" indent="0">
              <a:buNone/>
            </a:pPr>
            <a:endParaRPr lang="es-ES" sz="1200" dirty="0" smtClean="0"/>
          </a:p>
          <a:p>
            <a:pPr marL="0" indent="0">
              <a:buNone/>
            </a:pPr>
            <a:r>
              <a:rPr lang="es-ES" sz="1400" b="1" dirty="0" smtClean="0"/>
              <a:t>Grandes aumentos del gasto en medicamentos hospitalarios a partir de 2014, </a:t>
            </a:r>
            <a:r>
              <a:rPr lang="es-ES" sz="1400" dirty="0" smtClean="0"/>
              <a:t>que se consolidan en los siguientes años. (+40% acumulado entre 2011 y 2016)  </a:t>
            </a:r>
          </a:p>
          <a:p>
            <a:pPr marL="0" indent="0">
              <a:buNone/>
            </a:pPr>
            <a:endParaRPr lang="es-ES" sz="1400" dirty="0" smtClean="0"/>
          </a:p>
          <a:p>
            <a:pPr marL="0" indent="0">
              <a:buNone/>
            </a:pPr>
            <a:r>
              <a:rPr lang="es-ES" sz="1400" dirty="0" smtClean="0"/>
              <a:t>Los principales </a:t>
            </a:r>
            <a:r>
              <a:rPr lang="es-ES" sz="1400" dirty="0"/>
              <a:t>causantes del aumento del gasto </a:t>
            </a:r>
            <a:r>
              <a:rPr lang="es-ES" sz="1400" dirty="0" smtClean="0"/>
              <a:t>son  los medicamentos </a:t>
            </a:r>
            <a:r>
              <a:rPr lang="es-ES" sz="1400" dirty="0" err="1"/>
              <a:t>antiinfecciosos</a:t>
            </a:r>
            <a:r>
              <a:rPr lang="es-ES" sz="1400" dirty="0"/>
              <a:t> </a:t>
            </a:r>
            <a:r>
              <a:rPr lang="es-ES" sz="1400" dirty="0" smtClean="0"/>
              <a:t>(debido a los antivirales  </a:t>
            </a:r>
            <a:r>
              <a:rPr lang="es-ES" sz="1400" b="1" dirty="0" smtClean="0"/>
              <a:t>anti Hepatitis </a:t>
            </a:r>
            <a:r>
              <a:rPr lang="es-ES" sz="1400" b="1" dirty="0"/>
              <a:t>C)</a:t>
            </a:r>
            <a:r>
              <a:rPr lang="es-ES" sz="1400" dirty="0"/>
              <a:t> y </a:t>
            </a:r>
            <a:r>
              <a:rPr lang="es-ES" sz="1400" dirty="0" smtClean="0"/>
              <a:t>los medicamentos </a:t>
            </a:r>
            <a:r>
              <a:rPr lang="es-ES" sz="1400" b="1" dirty="0" smtClean="0"/>
              <a:t>oncológicos</a:t>
            </a:r>
            <a:endParaRPr lang="es-ES" sz="14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416" y="4509120"/>
            <a:ext cx="5755882" cy="1388956"/>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396" y="1844824"/>
            <a:ext cx="5779902" cy="2403981"/>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7" name="6 CuadroTexto"/>
          <p:cNvSpPr txBox="1"/>
          <p:nvPr/>
        </p:nvSpPr>
        <p:spPr>
          <a:xfrm>
            <a:off x="2979946" y="6596390"/>
            <a:ext cx="1069524" cy="261610"/>
          </a:xfrm>
          <a:prstGeom prst="rect">
            <a:avLst/>
          </a:prstGeom>
          <a:noFill/>
        </p:spPr>
        <p:txBody>
          <a:bodyPr wrap="none" rtlCol="0">
            <a:spAutoFit/>
          </a:bodyPr>
          <a:lstStyle/>
          <a:p>
            <a:r>
              <a:rPr lang="es-ES" sz="1100" dirty="0" smtClean="0"/>
              <a:t>Fuente: </a:t>
            </a:r>
            <a:r>
              <a:rPr lang="es-ES" sz="1100" dirty="0" err="1" smtClean="0"/>
              <a:t>Ib</a:t>
            </a:r>
            <a:r>
              <a:rPr lang="es-ES" sz="1100" dirty="0" smtClean="0"/>
              <a:t> </a:t>
            </a:r>
            <a:r>
              <a:rPr lang="es-ES" sz="1100" dirty="0" err="1" smtClean="0"/>
              <a:t>salut</a:t>
            </a:r>
            <a:endParaRPr lang="es-ES" sz="1100" dirty="0"/>
          </a:p>
        </p:txBody>
      </p:sp>
      <p:sp>
        <p:nvSpPr>
          <p:cNvPr id="4" name="3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29670883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bs.twimg.com/media/DGYD2deWsAE5g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36193"/>
            <a:ext cx="6434952" cy="4557273"/>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827584" y="260648"/>
            <a:ext cx="749917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b="1" dirty="0" smtClean="0"/>
              <a:t>Gasto en medicamentos hospital: </a:t>
            </a:r>
          </a:p>
          <a:p>
            <a:r>
              <a:rPr lang="es-ES" sz="1800" b="1" dirty="0" smtClean="0"/>
              <a:t>Gran aumento del precio medio de los medicamentos hospitalarios en España últimos 5 años </a:t>
            </a:r>
            <a:endParaRPr lang="es-ES" sz="1400" dirty="0"/>
          </a:p>
        </p:txBody>
      </p:sp>
      <p:sp>
        <p:nvSpPr>
          <p:cNvPr id="2" name="1 CuadroTexto"/>
          <p:cNvSpPr txBox="1"/>
          <p:nvPr/>
        </p:nvSpPr>
        <p:spPr>
          <a:xfrm>
            <a:off x="7380312" y="2852936"/>
            <a:ext cx="1368152" cy="1384995"/>
          </a:xfrm>
          <a:prstGeom prst="rect">
            <a:avLst/>
          </a:prstGeom>
          <a:solidFill>
            <a:schemeClr val="accent3">
              <a:lumMod val="20000"/>
              <a:lumOff val="80000"/>
            </a:schemeClr>
          </a:solidFill>
        </p:spPr>
        <p:txBody>
          <a:bodyPr wrap="square" rtlCol="0">
            <a:spAutoFit/>
          </a:bodyPr>
          <a:lstStyle/>
          <a:p>
            <a:r>
              <a:rPr lang="es-ES" sz="1400" dirty="0" smtClean="0"/>
              <a:t>Precios abusivos</a:t>
            </a:r>
          </a:p>
          <a:p>
            <a:r>
              <a:rPr lang="es-ES" sz="1400" dirty="0"/>
              <a:t>d</a:t>
            </a:r>
            <a:r>
              <a:rPr lang="es-ES" sz="1400" dirty="0" smtClean="0"/>
              <a:t>e los nuevos medicamentos protegidos por patente</a:t>
            </a:r>
            <a:endParaRPr lang="es-ES" sz="1400" dirty="0"/>
          </a:p>
        </p:txBody>
      </p:sp>
      <p:sp>
        <p:nvSpPr>
          <p:cNvPr id="3" name="2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40260675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1"/>
          <p:cNvSpPr txBox="1">
            <a:spLocks noChangeArrowheads="1"/>
          </p:cNvSpPr>
          <p:nvPr/>
        </p:nvSpPr>
        <p:spPr bwMode="auto">
          <a:xfrm>
            <a:off x="684213" y="584200"/>
            <a:ext cx="7632700" cy="769435"/>
          </a:xfrm>
          <a:prstGeom prst="rect">
            <a:avLst/>
          </a:prstGeom>
          <a:noFill/>
          <a:ln>
            <a:noFill/>
          </a:ln>
        </p:spPr>
        <p:txBody>
          <a:bodyPr lIns="91434" tIns="45717" rIns="91434" bIns="45717">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s-ES" sz="2400" b="1" dirty="0" smtClean="0">
                <a:cs typeface="Arial" pitchFamily="34" charset="0"/>
              </a:rPr>
              <a:t>Coste y precio de venta de un medicamento </a:t>
            </a:r>
          </a:p>
          <a:p>
            <a:pPr algn="ctr" eaLnBrk="1" hangingPunct="1"/>
            <a:r>
              <a:rPr lang="es-ES" sz="2000" dirty="0" smtClean="0">
                <a:cs typeface="Arial" pitchFamily="34" charset="0"/>
              </a:rPr>
              <a:t>Ejemplo </a:t>
            </a:r>
            <a:r>
              <a:rPr lang="es-ES" sz="2000" dirty="0" err="1">
                <a:cs typeface="Arial" pitchFamily="34" charset="0"/>
              </a:rPr>
              <a:t>Sofosbuvir</a:t>
            </a:r>
            <a:r>
              <a:rPr lang="es-ES" sz="2000" dirty="0">
                <a:cs typeface="Arial" pitchFamily="34" charset="0"/>
              </a:rPr>
              <a:t> para Hepatitis C</a:t>
            </a:r>
          </a:p>
        </p:txBody>
      </p:sp>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311" y="1916832"/>
            <a:ext cx="5390102" cy="3264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3" name="25 Rectángulo"/>
          <p:cNvSpPr>
            <a:spLocks noChangeArrowheads="1"/>
          </p:cNvSpPr>
          <p:nvPr/>
        </p:nvSpPr>
        <p:spPr bwMode="auto">
          <a:xfrm>
            <a:off x="539750" y="6315075"/>
            <a:ext cx="8353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p>
            <a:r>
              <a:rPr lang="es-ES" sz="1200">
                <a:hlinkClick r:id="rId3"/>
              </a:rPr>
              <a:t>Adaptado de  Lamata F, pp 103: http://www.europarl.europa.eu/RegData/etudes/STUD/2016/587304/IPOL_STU(2016)587304_EN.pdf</a:t>
            </a:r>
            <a:r>
              <a:rPr lang="es-ES" sz="1200"/>
              <a:t>  </a:t>
            </a:r>
          </a:p>
        </p:txBody>
      </p:sp>
      <p:sp>
        <p:nvSpPr>
          <p:cNvPr id="2" name="1 Rectángulo"/>
          <p:cNvSpPr/>
          <p:nvPr/>
        </p:nvSpPr>
        <p:spPr>
          <a:xfrm>
            <a:off x="6300192" y="2671681"/>
            <a:ext cx="2339752" cy="2893100"/>
          </a:xfrm>
          <a:prstGeom prst="rect">
            <a:avLst/>
          </a:prstGeom>
          <a:solidFill>
            <a:schemeClr val="accent3">
              <a:lumMod val="20000"/>
              <a:lumOff val="80000"/>
            </a:schemeClr>
          </a:solidFill>
        </p:spPr>
        <p:txBody>
          <a:bodyPr wrap="square">
            <a:spAutoFit/>
          </a:bodyPr>
          <a:lstStyle/>
          <a:p>
            <a:r>
              <a:rPr lang="es-ES" sz="1400" dirty="0"/>
              <a:t>Es preocupante como afrontar el precio abusivo de los nuevos medicamentos que se dispensan en los hospitales. </a:t>
            </a:r>
            <a:endParaRPr lang="es-ES" sz="1400" dirty="0" smtClean="0"/>
          </a:p>
          <a:p>
            <a:endParaRPr lang="es-ES" sz="1400" dirty="0"/>
          </a:p>
          <a:p>
            <a:r>
              <a:rPr lang="es-ES" sz="1400" dirty="0" smtClean="0"/>
              <a:t>Ejemplo de </a:t>
            </a:r>
            <a:r>
              <a:rPr lang="es-ES" sz="1400" dirty="0" err="1" smtClean="0"/>
              <a:t>Sofosbuvir</a:t>
            </a:r>
            <a:r>
              <a:rPr lang="es-ES" sz="1400" dirty="0" smtClean="0"/>
              <a:t> :  El servicio de salud  debe pagar un precio  un precio  que representa  un 3.500  % de beneficio  neto para el laboratorio farmacéutico.</a:t>
            </a:r>
          </a:p>
          <a:p>
            <a:endParaRPr lang="es-ES" sz="1400" dirty="0"/>
          </a:p>
        </p:txBody>
      </p:sp>
      <p:sp>
        <p:nvSpPr>
          <p:cNvPr id="3" name="2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22206262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0 CuadroTexto"/>
          <p:cNvSpPr txBox="1">
            <a:spLocks noChangeArrowheads="1"/>
          </p:cNvSpPr>
          <p:nvPr/>
        </p:nvSpPr>
        <p:spPr bwMode="auto">
          <a:xfrm>
            <a:off x="389659" y="131402"/>
            <a:ext cx="8096250" cy="954087"/>
          </a:xfrm>
          <a:prstGeom prst="rect">
            <a:avLst/>
          </a:prstGeom>
          <a:noFill/>
          <a:ln>
            <a:noFill/>
          </a:ln>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s-ES_tradnl" sz="2800" b="1" dirty="0">
                <a:cs typeface="Arial" pitchFamily="34" charset="0"/>
              </a:rPr>
              <a:t>Precio de los medicamentos en los diferentes </a:t>
            </a:r>
          </a:p>
          <a:p>
            <a:pPr eaLnBrk="1" hangingPunct="1"/>
            <a:r>
              <a:rPr lang="es-ES_tradnl" sz="2800" b="1" dirty="0">
                <a:cs typeface="Arial" pitchFamily="34" charset="0"/>
              </a:rPr>
              <a:t>Niveles de decisión</a:t>
            </a:r>
            <a:endParaRPr lang="es-ES" sz="2800" dirty="0">
              <a:cs typeface="Arial" pitchFamily="34" charset="0"/>
            </a:endParaRPr>
          </a:p>
        </p:txBody>
      </p:sp>
      <p:sp>
        <p:nvSpPr>
          <p:cNvPr id="12" name="11 Elipse"/>
          <p:cNvSpPr/>
          <p:nvPr/>
        </p:nvSpPr>
        <p:spPr>
          <a:xfrm>
            <a:off x="5256212" y="1924699"/>
            <a:ext cx="3121025" cy="1577975"/>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600" dirty="0">
                <a:solidFill>
                  <a:schemeClr val="tx1"/>
                </a:solidFill>
              </a:rPr>
              <a:t>Hospital</a:t>
            </a:r>
          </a:p>
        </p:txBody>
      </p:sp>
      <p:sp>
        <p:nvSpPr>
          <p:cNvPr id="14" name="13 Elipse"/>
          <p:cNvSpPr/>
          <p:nvPr/>
        </p:nvSpPr>
        <p:spPr>
          <a:xfrm>
            <a:off x="847867" y="2201851"/>
            <a:ext cx="3240087" cy="12954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800" dirty="0">
                <a:solidFill>
                  <a:schemeClr val="tx1"/>
                </a:solidFill>
              </a:rPr>
              <a:t>Comunidad Autónoma </a:t>
            </a:r>
          </a:p>
        </p:txBody>
      </p:sp>
      <p:sp>
        <p:nvSpPr>
          <p:cNvPr id="15" name="15 CuadroTexto"/>
          <p:cNvSpPr txBox="1">
            <a:spLocks noChangeArrowheads="1"/>
          </p:cNvSpPr>
          <p:nvPr/>
        </p:nvSpPr>
        <p:spPr bwMode="auto">
          <a:xfrm>
            <a:off x="6228184" y="3604198"/>
            <a:ext cx="1342034" cy="253916"/>
          </a:xfrm>
          <a:prstGeom prst="rect">
            <a:avLst/>
          </a:prstGeom>
          <a:solidFill>
            <a:schemeClr val="bg1"/>
          </a:solid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s-ES" sz="1050" b="1" dirty="0" smtClean="0">
                <a:ea typeface="ＭＳ Ｐゴシック" charset="-128"/>
              </a:rPr>
              <a:t>CFT en hospitales</a:t>
            </a:r>
          </a:p>
        </p:txBody>
      </p:sp>
      <p:sp>
        <p:nvSpPr>
          <p:cNvPr id="60427" name="5 Flecha izquierda y derecha"/>
          <p:cNvSpPr>
            <a:spLocks noChangeArrowheads="1"/>
          </p:cNvSpPr>
          <p:nvPr/>
        </p:nvSpPr>
        <p:spPr bwMode="auto">
          <a:xfrm>
            <a:off x="4139909" y="2606663"/>
            <a:ext cx="1065213" cy="485775"/>
          </a:xfrm>
          <a:prstGeom prst="leftRightArrow">
            <a:avLst>
              <a:gd name="adj1" fmla="val 50000"/>
              <a:gd name="adj2" fmla="val 49826"/>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latin typeface="Verdana" pitchFamily="34" charset="0"/>
            </a:endParaRPr>
          </a:p>
        </p:txBody>
      </p:sp>
      <p:pic>
        <p:nvPicPr>
          <p:cNvPr id="19" name="Picture 18"/>
          <p:cNvPicPr>
            <a:picLocks noChangeAspect="1" noChangeArrowheads="1"/>
          </p:cNvPicPr>
          <p:nvPr/>
        </p:nvPicPr>
        <p:blipFill>
          <a:blip r:embed="rId3"/>
          <a:srcRect/>
          <a:stretch>
            <a:fillRect/>
          </a:stretch>
        </p:blipFill>
        <p:spPr bwMode="auto">
          <a:xfrm>
            <a:off x="2167924" y="1268760"/>
            <a:ext cx="658812" cy="754063"/>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8"/>
          <p:cNvPicPr>
            <a:picLocks noChangeAspect="1" noChangeArrowheads="1"/>
          </p:cNvPicPr>
          <p:nvPr/>
        </p:nvPicPr>
        <p:blipFill>
          <a:blip r:embed="rId3"/>
          <a:srcRect/>
          <a:stretch>
            <a:fillRect/>
          </a:stretch>
        </p:blipFill>
        <p:spPr bwMode="auto">
          <a:xfrm>
            <a:off x="6487317" y="1085489"/>
            <a:ext cx="658813" cy="754062"/>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2 Marcador de contenido"/>
          <p:cNvSpPr txBox="1">
            <a:spLocks/>
          </p:cNvSpPr>
          <p:nvPr/>
        </p:nvSpPr>
        <p:spPr>
          <a:xfrm>
            <a:off x="2497330" y="4077072"/>
            <a:ext cx="4350369" cy="2283995"/>
          </a:xfrm>
          <a:prstGeom prst="rect">
            <a:avLst/>
          </a:prstGeom>
          <a:solidFill>
            <a:schemeClr val="accent3">
              <a:lumMod val="20000"/>
              <a:lumOff val="80000"/>
            </a:schemeClr>
          </a:solid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s-ES" sz="1400" dirty="0" smtClean="0"/>
              <a:t>Las medidas de </a:t>
            </a:r>
            <a:r>
              <a:rPr lang="es-ES" sz="1400" b="1" dirty="0" smtClean="0"/>
              <a:t>eficiencia aportadas por el sistema de salud a nivel de hospital y de Comunidad Autónoma tienen un límite </a:t>
            </a:r>
            <a:r>
              <a:rPr lang="es-ES" sz="1400" dirty="0" smtClean="0"/>
              <a:t>(En evaluación y posicionamiento terapéutico, en la gestión, </a:t>
            </a:r>
            <a:r>
              <a:rPr lang="es-ES" sz="1400" dirty="0"/>
              <a:t>centrales </a:t>
            </a:r>
            <a:r>
              <a:rPr lang="es-ES" sz="1400" dirty="0" smtClean="0"/>
              <a:t>compras, en la aplicación de modelos como los de riesgo compartido,, subastas, </a:t>
            </a:r>
            <a:r>
              <a:rPr lang="es-ES" sz="1400" dirty="0" err="1" smtClean="0"/>
              <a:t>etc</a:t>
            </a:r>
            <a:r>
              <a:rPr lang="es-ES" sz="1400" dirty="0" smtClean="0"/>
              <a:t>, </a:t>
            </a:r>
            <a:r>
              <a:rPr lang="es-ES" sz="1400" dirty="0" err="1" smtClean="0"/>
              <a:t>etc</a:t>
            </a:r>
            <a:r>
              <a:rPr lang="es-ES" sz="1400" dirty="0" smtClean="0"/>
              <a:t> ). </a:t>
            </a:r>
          </a:p>
          <a:p>
            <a:pPr>
              <a:defRPr/>
            </a:pPr>
            <a:endParaRPr lang="es-ES" sz="1400" dirty="0" smtClean="0"/>
          </a:p>
          <a:p>
            <a:pPr marL="0" indent="0">
              <a:buNone/>
              <a:defRPr/>
            </a:pPr>
            <a:r>
              <a:rPr lang="es-ES" sz="1400" dirty="0" smtClean="0"/>
              <a:t>Siempre puede mejorar la eficiencia pero </a:t>
            </a:r>
            <a:r>
              <a:rPr lang="es-ES" sz="1400" b="1" dirty="0" smtClean="0"/>
              <a:t>el problema esencial esta en otro lado: el altísimo precio  de  los medicamentos </a:t>
            </a:r>
            <a:r>
              <a:rPr lang="es-ES" sz="1400" dirty="0" smtClean="0"/>
              <a:t>que la actual regulación permite</a:t>
            </a:r>
            <a:r>
              <a:rPr lang="es-ES" sz="1400" b="1" dirty="0" smtClean="0"/>
              <a:t>.  </a:t>
            </a:r>
            <a:endParaRPr lang="es-ES" dirty="0"/>
          </a:p>
        </p:txBody>
      </p:sp>
      <p:sp>
        <p:nvSpPr>
          <p:cNvPr id="18" name="15 CuadroTexto"/>
          <p:cNvSpPr txBox="1">
            <a:spLocks noChangeArrowheads="1"/>
          </p:cNvSpPr>
          <p:nvPr/>
        </p:nvSpPr>
        <p:spPr bwMode="auto">
          <a:xfrm>
            <a:off x="1486396" y="3620069"/>
            <a:ext cx="1237839" cy="253916"/>
          </a:xfrm>
          <a:prstGeom prst="rect">
            <a:avLst/>
          </a:prstGeom>
          <a:solidFill>
            <a:schemeClr val="bg1"/>
          </a:solid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s-ES" sz="1050" b="1" dirty="0" smtClean="0">
                <a:ea typeface="ＭＳ Ｐゴシック" charset="-128"/>
              </a:rPr>
              <a:t>CFT autonómica</a:t>
            </a:r>
          </a:p>
        </p:txBody>
      </p:sp>
      <p:sp>
        <p:nvSpPr>
          <p:cNvPr id="2" name="1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2683896922"/>
      </p:ext>
    </p:extLst>
  </p:cSld>
  <p:clrMapOvr>
    <a:masterClrMapping/>
  </p:clrMapOvr>
  <p:transition spd="slow" advTm="62529"/>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defRPr/>
            </a:pPr>
            <a:r>
              <a:rPr lang="es-ES" dirty="0" smtClean="0"/>
              <a:t>Comisión interministerial de Precios</a:t>
            </a:r>
            <a:endParaRPr lang="es-ES" dirty="0"/>
          </a:p>
        </p:txBody>
      </p:sp>
      <p:sp>
        <p:nvSpPr>
          <p:cNvPr id="4" name="2 Marcador de contenido"/>
          <p:cNvSpPr txBox="1">
            <a:spLocks/>
          </p:cNvSpPr>
          <p:nvPr/>
        </p:nvSpPr>
        <p:spPr>
          <a:xfrm>
            <a:off x="179388" y="260350"/>
            <a:ext cx="8647112" cy="1081088"/>
          </a:xfrm>
          <a:prstGeom prst="rect">
            <a:avLst/>
          </a:prstGeom>
          <a:solidFill>
            <a:schemeClr val="bg1"/>
          </a:solidFill>
        </p:spPr>
        <p:txBody>
          <a:bodyPr>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charset="0"/>
              <a:buAutoNum type="arabicPeriod"/>
              <a:defRPr/>
            </a:pPr>
            <a:endParaRPr lang="es-ES" sz="800" b="1" dirty="0" smtClean="0"/>
          </a:p>
          <a:p>
            <a:pPr marL="0" indent="0" algn="ctr">
              <a:buFont typeface="Arial" charset="0"/>
              <a:buNone/>
              <a:defRPr/>
            </a:pPr>
            <a:r>
              <a:rPr lang="es-ES" sz="7000" b="1" dirty="0" smtClean="0"/>
              <a:t>Asignación de precios en España</a:t>
            </a:r>
          </a:p>
          <a:p>
            <a:pPr marL="0" indent="0" algn="ctr">
              <a:buFont typeface="Arial" charset="0"/>
              <a:buNone/>
              <a:defRPr/>
            </a:pPr>
            <a:r>
              <a:rPr lang="es-ES" sz="7000" b="1" dirty="0" smtClean="0"/>
              <a:t>Ministerio y CIPM</a:t>
            </a:r>
          </a:p>
          <a:p>
            <a:pPr marL="514350" indent="-514350">
              <a:buFont typeface="Arial" charset="0"/>
              <a:buAutoNum type="arabicPeriod"/>
              <a:defRPr/>
            </a:pPr>
            <a:endParaRPr lang="es-ES" sz="2800" b="1" dirty="0" smtClean="0"/>
          </a:p>
          <a:p>
            <a:pPr>
              <a:defRPr/>
            </a:pPr>
            <a:endParaRPr lang="es-ES" dirty="0" smtClean="0"/>
          </a:p>
        </p:txBody>
      </p:sp>
      <p:sp>
        <p:nvSpPr>
          <p:cNvPr id="7" name="2 Marcador de contenido"/>
          <p:cNvSpPr txBox="1">
            <a:spLocks/>
          </p:cNvSpPr>
          <p:nvPr/>
        </p:nvSpPr>
        <p:spPr>
          <a:xfrm>
            <a:off x="376238" y="4149080"/>
            <a:ext cx="3887787" cy="2458046"/>
          </a:xfrm>
          <a:prstGeom prst="rect">
            <a:avLst/>
          </a:prstGeom>
          <a:solidFill>
            <a:schemeClr val="accent3">
              <a:lumMod val="20000"/>
              <a:lumOff val="80000"/>
            </a:schemeClr>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es-ES" sz="1400" b="1" dirty="0" smtClean="0"/>
              <a:t>Comisión Interministerial de Precios de los Medicamentos (CIPM</a:t>
            </a:r>
            <a:r>
              <a:rPr lang="es-ES" sz="1400" b="1" dirty="0"/>
              <a:t>). </a:t>
            </a:r>
          </a:p>
          <a:p>
            <a:pPr marL="0" indent="0" algn="ctr">
              <a:buFont typeface="Arial" pitchFamily="34" charset="0"/>
              <a:buNone/>
              <a:defRPr/>
            </a:pPr>
            <a:r>
              <a:rPr lang="es-ES" sz="1400" b="1" dirty="0" smtClean="0"/>
              <a:t>La </a:t>
            </a:r>
            <a:r>
              <a:rPr lang="es-ES" sz="1400" b="1" dirty="0"/>
              <a:t>composición </a:t>
            </a:r>
            <a:r>
              <a:rPr lang="es-ES" sz="1400" b="1" dirty="0" smtClean="0"/>
              <a:t>: </a:t>
            </a:r>
          </a:p>
          <a:p>
            <a:pPr marL="0" indent="0" algn="ctr">
              <a:buFont typeface="Arial" pitchFamily="34" charset="0"/>
              <a:buNone/>
              <a:defRPr/>
            </a:pPr>
            <a:endParaRPr lang="es-ES" sz="1400" b="1" dirty="0"/>
          </a:p>
          <a:p>
            <a:pPr marL="0" indent="0">
              <a:buFont typeface="Arial" pitchFamily="34" charset="0"/>
              <a:buNone/>
              <a:defRPr/>
            </a:pPr>
            <a:r>
              <a:rPr lang="es-ES" sz="1400" b="1" dirty="0" smtClean="0"/>
              <a:t>   </a:t>
            </a:r>
            <a:r>
              <a:rPr lang="es-ES" sz="1400" dirty="0" smtClean="0"/>
              <a:t>Ministerio </a:t>
            </a:r>
            <a:r>
              <a:rPr lang="es-ES" sz="1400" dirty="0"/>
              <a:t>de Sanidad</a:t>
            </a:r>
          </a:p>
          <a:p>
            <a:pPr marL="0" indent="0">
              <a:buFont typeface="Arial" pitchFamily="34" charset="0"/>
              <a:buNone/>
              <a:defRPr/>
            </a:pPr>
            <a:r>
              <a:rPr lang="es-ES" sz="1400" dirty="0" smtClean="0"/>
              <a:t>   Ministerio </a:t>
            </a:r>
            <a:r>
              <a:rPr lang="es-ES" sz="1400" dirty="0"/>
              <a:t>de Economía </a:t>
            </a:r>
          </a:p>
          <a:p>
            <a:pPr marL="0" indent="0">
              <a:buFont typeface="Arial" pitchFamily="34" charset="0"/>
              <a:buNone/>
              <a:defRPr/>
            </a:pPr>
            <a:r>
              <a:rPr lang="es-ES" sz="1400" dirty="0" smtClean="0"/>
              <a:t>   Ministerio </a:t>
            </a:r>
            <a:r>
              <a:rPr lang="es-ES" sz="1400" dirty="0"/>
              <a:t>de Hacienda </a:t>
            </a:r>
          </a:p>
          <a:p>
            <a:pPr marL="0" indent="0">
              <a:buFont typeface="Arial" pitchFamily="34" charset="0"/>
              <a:buNone/>
              <a:defRPr/>
            </a:pPr>
            <a:r>
              <a:rPr lang="es-ES" sz="1400" dirty="0" smtClean="0"/>
              <a:t>   Ministerio </a:t>
            </a:r>
            <a:r>
              <a:rPr lang="es-ES" sz="1400" dirty="0"/>
              <a:t>de Industria </a:t>
            </a:r>
          </a:p>
          <a:p>
            <a:pPr marL="0" indent="0">
              <a:buFont typeface="Arial" pitchFamily="34" charset="0"/>
              <a:buNone/>
              <a:defRPr/>
            </a:pPr>
            <a:r>
              <a:rPr lang="es-ES" sz="1400" dirty="0" smtClean="0"/>
              <a:t>   2-&gt;3 </a:t>
            </a:r>
            <a:r>
              <a:rPr lang="es-ES" sz="1400" dirty="0"/>
              <a:t>representantes de las Comunidades Autónomas </a:t>
            </a:r>
          </a:p>
        </p:txBody>
      </p:sp>
      <p:sp>
        <p:nvSpPr>
          <p:cNvPr id="9" name="8 Flecha derecha"/>
          <p:cNvSpPr/>
          <p:nvPr/>
        </p:nvSpPr>
        <p:spPr>
          <a:xfrm>
            <a:off x="4859338" y="4508500"/>
            <a:ext cx="511175" cy="180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8" name="7 Elipse"/>
          <p:cNvSpPr/>
          <p:nvPr/>
        </p:nvSpPr>
        <p:spPr>
          <a:xfrm>
            <a:off x="3059113" y="1487132"/>
            <a:ext cx="3600450" cy="1156374"/>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600" b="1" dirty="0">
                <a:solidFill>
                  <a:schemeClr val="tx1"/>
                </a:solidFill>
              </a:rPr>
              <a:t>Estatal</a:t>
            </a:r>
          </a:p>
        </p:txBody>
      </p:sp>
      <p:sp>
        <p:nvSpPr>
          <p:cNvPr id="11" name="10 Rectángulo"/>
          <p:cNvSpPr/>
          <p:nvPr/>
        </p:nvSpPr>
        <p:spPr>
          <a:xfrm rot="20038380">
            <a:off x="1736147" y="3444999"/>
            <a:ext cx="7648575" cy="400050"/>
          </a:xfrm>
          <a:prstGeom prst="rect">
            <a:avLst/>
          </a:prstGeom>
          <a:solidFill>
            <a:srgbClr val="FFFF00"/>
          </a:solidFill>
        </p:spPr>
        <p:txBody>
          <a:bodyPr>
            <a:spAutoFit/>
          </a:bodyPr>
          <a:lstStyle/>
          <a:p>
            <a:pPr marL="400050" lvl="1" algn="ctr">
              <a:spcBef>
                <a:spcPct val="20000"/>
              </a:spcBef>
              <a:defRPr/>
            </a:pPr>
            <a:r>
              <a:rPr lang="es-ES" sz="2000" b="1" kern="0" dirty="0">
                <a:solidFill>
                  <a:srgbClr val="FF0000"/>
                </a:solidFill>
                <a:latin typeface="Times New Roman"/>
                <a:ea typeface="ＭＳ Ｐゴシック" charset="-128"/>
                <a:cs typeface="Arial" pitchFamily="34" charset="0"/>
              </a:rPr>
              <a:t>Falta transparencia y de método (CNMC, Tribunal Cuentas)</a:t>
            </a:r>
          </a:p>
        </p:txBody>
      </p:sp>
      <p:pic>
        <p:nvPicPr>
          <p:cNvPr id="10" name="Picture 18"/>
          <p:cNvPicPr>
            <a:picLocks noChangeAspect="1" noChangeArrowheads="1"/>
          </p:cNvPicPr>
          <p:nvPr/>
        </p:nvPicPr>
        <p:blipFill>
          <a:blip r:embed="rId2"/>
          <a:srcRect/>
          <a:stretch>
            <a:fillRect/>
          </a:stretch>
        </p:blipFill>
        <p:spPr bwMode="auto">
          <a:xfrm>
            <a:off x="758763" y="1628800"/>
            <a:ext cx="1527057" cy="1747397"/>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3"/>
          <a:srcRect/>
          <a:stretch>
            <a:fillRect/>
          </a:stretch>
        </p:blipFill>
        <p:spPr bwMode="auto">
          <a:xfrm>
            <a:off x="5460849" y="3940552"/>
            <a:ext cx="3624971" cy="2718728"/>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6926925" y="4281809"/>
            <a:ext cx="692818" cy="369332"/>
          </a:xfrm>
          <a:prstGeom prst="rect">
            <a:avLst/>
          </a:prstGeom>
          <a:noFill/>
        </p:spPr>
        <p:txBody>
          <a:bodyPr wrap="none" rtlCol="0">
            <a:spAutoFit/>
          </a:bodyPr>
          <a:lstStyle/>
          <a:p>
            <a:r>
              <a:rPr lang="es-ES" b="1" dirty="0" smtClean="0"/>
              <a:t>CIPM</a:t>
            </a:r>
            <a:endParaRPr lang="es-ES" b="1" dirty="0"/>
          </a:p>
        </p:txBody>
      </p:sp>
      <p:sp>
        <p:nvSpPr>
          <p:cNvPr id="13" name="12 CuadroTexto"/>
          <p:cNvSpPr txBox="1"/>
          <p:nvPr/>
        </p:nvSpPr>
        <p:spPr>
          <a:xfrm>
            <a:off x="6516216" y="5894071"/>
            <a:ext cx="1897314" cy="369332"/>
          </a:xfrm>
          <a:prstGeom prst="rect">
            <a:avLst/>
          </a:prstGeom>
          <a:noFill/>
        </p:spPr>
        <p:txBody>
          <a:bodyPr wrap="none" rtlCol="0">
            <a:spAutoFit/>
          </a:bodyPr>
          <a:lstStyle/>
          <a:p>
            <a:r>
              <a:rPr lang="es-ES" b="1" dirty="0" smtClean="0"/>
              <a:t>Baleares participa</a:t>
            </a:r>
            <a:endParaRPr lang="es-ES" b="1" dirty="0"/>
          </a:p>
        </p:txBody>
      </p:sp>
      <p:sp>
        <p:nvSpPr>
          <p:cNvPr id="14" name="3 Rectángulo"/>
          <p:cNvSpPr>
            <a:spLocks noChangeArrowheads="1"/>
          </p:cNvSpPr>
          <p:nvPr/>
        </p:nvSpPr>
        <p:spPr bwMode="auto">
          <a:xfrm>
            <a:off x="5898098" y="6625166"/>
            <a:ext cx="25154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sz="1100" dirty="0">
                <a:hlinkClick r:id="rId4"/>
              </a:rPr>
              <a:t>http://saluddelujo.eldiario.es/video.php</a:t>
            </a:r>
            <a:r>
              <a:rPr lang="es-ES" sz="1100" dirty="0"/>
              <a:t> </a:t>
            </a:r>
          </a:p>
        </p:txBody>
      </p:sp>
      <p:sp>
        <p:nvSpPr>
          <p:cNvPr id="5" name="4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23465081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Título"/>
          <p:cNvSpPr>
            <a:spLocks noGrp="1"/>
          </p:cNvSpPr>
          <p:nvPr>
            <p:ph type="title"/>
          </p:nvPr>
        </p:nvSpPr>
        <p:spPr>
          <a:xfrm>
            <a:off x="539552" y="548680"/>
            <a:ext cx="8064127" cy="1143000"/>
          </a:xfrm>
          <a:solidFill>
            <a:srgbClr val="FFC000"/>
          </a:solidFill>
        </p:spPr>
        <p:txBody>
          <a:bodyPr>
            <a:normAutofit/>
          </a:bodyPr>
          <a:lstStyle/>
          <a:p>
            <a:pPr>
              <a:defRPr/>
            </a:pPr>
            <a:r>
              <a:rPr lang="es-ES" sz="2400" b="1" dirty="0" smtClean="0">
                <a:ea typeface="ＭＳ Ｐゴシック" pitchFamily="34" charset="-128"/>
              </a:rPr>
              <a:t>Necesidad de un</a:t>
            </a:r>
            <a:r>
              <a:rPr lang="es-ES" sz="2800" b="1" dirty="0">
                <a:ea typeface="ＭＳ Ｐゴシック" pitchFamily="34" charset="-128"/>
              </a:rPr>
              <a:t> </a:t>
            </a:r>
            <a:r>
              <a:rPr lang="es-ES" sz="2400" b="1" dirty="0" smtClean="0">
                <a:ea typeface="ＭＳ Ｐゴシック" pitchFamily="34" charset="-128"/>
              </a:rPr>
              <a:t>cambio de regulación que impida precios abusivos de los medicamentos</a:t>
            </a:r>
            <a:endParaRPr lang="es-ES" sz="3600" b="1" dirty="0" smtClean="0">
              <a:ea typeface="ＭＳ Ｐゴシック" pitchFamily="34" charset="-128"/>
            </a:endParaRPr>
          </a:p>
        </p:txBody>
      </p:sp>
      <p:sp>
        <p:nvSpPr>
          <p:cNvPr id="25603" name="2 Marcador de contenido"/>
          <p:cNvSpPr>
            <a:spLocks noGrp="1"/>
          </p:cNvSpPr>
          <p:nvPr>
            <p:ph idx="1"/>
          </p:nvPr>
        </p:nvSpPr>
        <p:spPr>
          <a:xfrm>
            <a:off x="539552" y="1916832"/>
            <a:ext cx="7920880" cy="3485183"/>
          </a:xfrm>
          <a:solidFill>
            <a:schemeClr val="accent1">
              <a:lumMod val="20000"/>
              <a:lumOff val="80000"/>
            </a:schemeClr>
          </a:solidFill>
        </p:spPr>
        <p:txBody>
          <a:bodyPr>
            <a:normAutofit/>
          </a:bodyPr>
          <a:lstStyle/>
          <a:p>
            <a:pPr>
              <a:defRPr/>
            </a:pPr>
            <a:endParaRPr lang="es-ES" sz="1400" b="1" dirty="0" smtClean="0">
              <a:ea typeface="ＭＳ Ｐゴシック" pitchFamily="34" charset="-128"/>
            </a:endParaRPr>
          </a:p>
          <a:p>
            <a:pPr>
              <a:defRPr/>
            </a:pPr>
            <a:r>
              <a:rPr lang="es-ES" sz="1500" b="1" dirty="0" smtClean="0">
                <a:ea typeface="ＭＳ Ｐゴシック" pitchFamily="34" charset="-128"/>
              </a:rPr>
              <a:t>Transparencia de costes de producción y de I+D de los nuevos medicamentos</a:t>
            </a:r>
          </a:p>
          <a:p>
            <a:pPr marL="457200" lvl="1" indent="0">
              <a:buFontTx/>
              <a:buNone/>
              <a:defRPr/>
            </a:pPr>
            <a:r>
              <a:rPr lang="es-ES" sz="1500" dirty="0" smtClean="0">
                <a:ea typeface="ＭＳ Ｐゴシック" pitchFamily="34" charset="-128"/>
              </a:rPr>
              <a:t>El conocimiento y transparencia de costes de producción más de I+D, son esenciales, para </a:t>
            </a:r>
            <a:r>
              <a:rPr lang="es-ES" sz="1500" b="1" dirty="0" smtClean="0">
                <a:ea typeface="ＭＳ Ｐゴシック" pitchFamily="34" charset="-128"/>
              </a:rPr>
              <a:t>negociación de precios equilibrada.</a:t>
            </a:r>
          </a:p>
          <a:p>
            <a:pPr marL="457200" lvl="1" indent="0">
              <a:buFontTx/>
              <a:buNone/>
              <a:defRPr/>
            </a:pPr>
            <a:endParaRPr lang="es-ES" sz="1500" dirty="0">
              <a:ea typeface="ＭＳ Ｐゴシック" pitchFamily="34" charset="-128"/>
            </a:endParaRPr>
          </a:p>
          <a:p>
            <a:pPr>
              <a:defRPr/>
            </a:pPr>
            <a:r>
              <a:rPr lang="es-ES" sz="1500" b="1" dirty="0" smtClean="0">
                <a:ea typeface="ＭＳ Ｐゴシック" pitchFamily="34" charset="-128"/>
              </a:rPr>
              <a:t>Transparencia en los procedimientos de negociación y asignación de precios para el SNS</a:t>
            </a:r>
            <a:r>
              <a:rPr lang="es-ES" sz="1500" dirty="0" smtClean="0">
                <a:ea typeface="ＭＳ Ｐゴシック" pitchFamily="34" charset="-128"/>
              </a:rPr>
              <a:t>.</a:t>
            </a:r>
          </a:p>
          <a:p>
            <a:pPr marL="457200" lvl="1" indent="0">
              <a:buFontTx/>
              <a:buNone/>
              <a:defRPr/>
            </a:pPr>
            <a:endParaRPr lang="es-ES" sz="1500" dirty="0" smtClean="0">
              <a:ea typeface="ＭＳ Ｐゴシック" pitchFamily="34" charset="-128"/>
            </a:endParaRPr>
          </a:p>
          <a:p>
            <a:pPr>
              <a:defRPr/>
            </a:pPr>
            <a:r>
              <a:rPr lang="es-ES" sz="1500" b="1" dirty="0" smtClean="0">
                <a:ea typeface="ＭＳ Ｐゴシック" pitchFamily="34" charset="-128"/>
              </a:rPr>
              <a:t>Agencia de evaluación independiente </a:t>
            </a:r>
            <a:r>
              <a:rPr lang="es-ES" sz="1500" dirty="0" smtClean="0">
                <a:ea typeface="ＭＳ Ｐゴシック" pitchFamily="34" charset="-128"/>
              </a:rPr>
              <a:t>de la AEMPS y de la industria con liderazgo  con participación técnicos expertos del SNS  y las  CCAA</a:t>
            </a:r>
          </a:p>
          <a:p>
            <a:pPr>
              <a:defRPr/>
            </a:pPr>
            <a:endParaRPr lang="es-ES" sz="1500" dirty="0" smtClean="0">
              <a:ea typeface="ＭＳ Ｐゴシック" pitchFamily="34" charset="-128"/>
            </a:endParaRPr>
          </a:p>
          <a:p>
            <a:pPr>
              <a:defRPr/>
            </a:pPr>
            <a:r>
              <a:rPr lang="es-ES" sz="1500" b="1" dirty="0" smtClean="0">
                <a:ea typeface="ＭＳ Ｐゴシック" pitchFamily="34" charset="-128"/>
              </a:rPr>
              <a:t>La docencia </a:t>
            </a:r>
            <a:r>
              <a:rPr lang="es-ES" sz="1500" b="1" dirty="0">
                <a:ea typeface="ＭＳ Ｐゴシック" pitchFamily="34" charset="-128"/>
              </a:rPr>
              <a:t>e</a:t>
            </a:r>
            <a:r>
              <a:rPr lang="es-ES" sz="1500" b="1" dirty="0" smtClean="0">
                <a:ea typeface="ＭＳ Ｐゴシック" pitchFamily="34" charset="-128"/>
              </a:rPr>
              <a:t> investigación con fondos y plataformas públicas de financiación</a:t>
            </a:r>
            <a:r>
              <a:rPr lang="es-ES" sz="1500" dirty="0" smtClean="0">
                <a:ea typeface="ＭＳ Ｐゴシック" pitchFamily="34" charset="-128"/>
              </a:rPr>
              <a:t>. </a:t>
            </a:r>
            <a:endParaRPr lang="es-ES" sz="1500" dirty="0">
              <a:ea typeface="ＭＳ Ｐゴシック" pitchFamily="34" charset="-128"/>
            </a:endParaRPr>
          </a:p>
          <a:p>
            <a:pPr marL="0" indent="0">
              <a:buFontTx/>
              <a:buNone/>
              <a:defRPr/>
            </a:pPr>
            <a:r>
              <a:rPr lang="es-ES" sz="1500" dirty="0" smtClean="0">
                <a:ea typeface="ＭＳ Ｐゴシック" pitchFamily="34" charset="-128"/>
              </a:rPr>
              <a:t>      </a:t>
            </a:r>
            <a:r>
              <a:rPr lang="es-ES" sz="1500" dirty="0">
                <a:ea typeface="ＭＳ Ｐゴシック" pitchFamily="34" charset="-128"/>
              </a:rPr>
              <a:t> </a:t>
            </a:r>
            <a:r>
              <a:rPr lang="es-ES" sz="1500" dirty="0" smtClean="0">
                <a:ea typeface="ＭＳ Ｐゴシック" pitchFamily="34" charset="-128"/>
              </a:rPr>
              <a:t> Desvincular precio e investigación</a:t>
            </a:r>
          </a:p>
          <a:p>
            <a:pPr>
              <a:defRPr/>
            </a:pPr>
            <a:endParaRPr lang="es-ES" sz="2000" dirty="0" smtClean="0">
              <a:ea typeface="ＭＳ Ｐゴシック" pitchFamily="34" charset="-128"/>
            </a:endParaRPr>
          </a:p>
          <a:p>
            <a:pPr>
              <a:defRPr/>
            </a:pPr>
            <a:endParaRPr lang="es-ES" sz="2000" dirty="0" smtClean="0">
              <a:ea typeface="ＭＳ Ｐゴシック" pitchFamily="34" charset="-128"/>
            </a:endParaRPr>
          </a:p>
        </p:txBody>
      </p:sp>
      <p:sp>
        <p:nvSpPr>
          <p:cNvPr id="2" name="1 Rectángulo"/>
          <p:cNvSpPr/>
          <p:nvPr/>
        </p:nvSpPr>
        <p:spPr>
          <a:xfrm>
            <a:off x="971600" y="5809006"/>
            <a:ext cx="7128792" cy="338554"/>
          </a:xfrm>
          <a:prstGeom prst="rect">
            <a:avLst/>
          </a:prstGeom>
        </p:spPr>
        <p:txBody>
          <a:bodyPr wrap="square">
            <a:spAutoFit/>
          </a:bodyPr>
          <a:lstStyle/>
          <a:p>
            <a:r>
              <a:rPr lang="es-ES" sz="1600" b="1" dirty="0">
                <a:ea typeface="ＭＳ Ｐゴシック" pitchFamily="34" charset="-128"/>
              </a:rPr>
              <a:t>Baleares: Necesidad de mayor intervención a nivel estatal y a nivel de CA</a:t>
            </a:r>
            <a:endParaRPr lang="es-ES" sz="1600" b="1" dirty="0"/>
          </a:p>
        </p:txBody>
      </p:sp>
      <p:sp>
        <p:nvSpPr>
          <p:cNvPr id="3" name="2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24418060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Título"/>
          <p:cNvSpPr>
            <a:spLocks noGrp="1"/>
          </p:cNvSpPr>
          <p:nvPr>
            <p:ph type="title"/>
          </p:nvPr>
        </p:nvSpPr>
        <p:spPr>
          <a:xfrm>
            <a:off x="179512" y="-24360"/>
            <a:ext cx="8568952" cy="1143000"/>
          </a:xfrm>
        </p:spPr>
        <p:txBody>
          <a:bodyPr>
            <a:normAutofit/>
          </a:bodyPr>
          <a:lstStyle/>
          <a:p>
            <a:pPr algn="r"/>
            <a:r>
              <a:rPr lang="es-ES" sz="2000" b="1" dirty="0" smtClean="0">
                <a:ea typeface="ＭＳ Ｐゴシック" pitchFamily="34" charset="-128"/>
              </a:rPr>
              <a:t>Baleares: Necesidad de mayor intervención a nivel estatal y a nivel de CA</a:t>
            </a:r>
          </a:p>
        </p:txBody>
      </p:sp>
      <p:pic>
        <p:nvPicPr>
          <p:cNvPr id="148482" name="Picture 2"/>
          <p:cNvPicPr>
            <a:picLocks noChangeAspect="1" noChangeArrowheads="1"/>
          </p:cNvPicPr>
          <p:nvPr/>
        </p:nvPicPr>
        <p:blipFill>
          <a:blip r:embed="rId3"/>
          <a:srcRect/>
          <a:stretch>
            <a:fillRect/>
          </a:stretch>
        </p:blipFill>
        <p:spPr bwMode="auto">
          <a:xfrm>
            <a:off x="539552" y="1196752"/>
            <a:ext cx="2112110" cy="158383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9332" name="Picture 3"/>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2771800" y="1196752"/>
            <a:ext cx="970010" cy="1593426"/>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9333" name="1 Objeto"/>
          <p:cNvGraphicFramePr>
            <a:graphicFrameLocks noGrp="1" noChangeAspect="1"/>
          </p:cNvGraphicFramePr>
          <p:nvPr>
            <p:extLst>
              <p:ext uri="{D42A27DB-BD31-4B8C-83A1-F6EECF244321}">
                <p14:modId xmlns:p14="http://schemas.microsoft.com/office/powerpoint/2010/main" val="4182658493"/>
              </p:ext>
            </p:extLst>
          </p:nvPr>
        </p:nvGraphicFramePr>
        <p:xfrm>
          <a:off x="683568" y="2959750"/>
          <a:ext cx="2870000" cy="2917521"/>
        </p:xfrm>
        <a:graphic>
          <a:graphicData uri="http://schemas.openxmlformats.org/presentationml/2006/ole">
            <mc:AlternateContent xmlns:mc="http://schemas.openxmlformats.org/markup-compatibility/2006">
              <mc:Choice xmlns:v="urn:schemas-microsoft-com:vml" Requires="v">
                <p:oleObj spid="_x0000_s4193" r:id="rId5" imgW="7066667" imgH="7182853" progId="">
                  <p:embed/>
                </p:oleObj>
              </mc:Choice>
              <mc:Fallback>
                <p:oleObj r:id="rId5" imgW="7066667" imgH="7182853" progId="">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2959750"/>
                        <a:ext cx="2870000" cy="2917521"/>
                      </a:xfrm>
                      <a:prstGeom prst="rect">
                        <a:avLst/>
                      </a:prstGeom>
                      <a:noFill/>
                      <a:ln w="9525">
                        <a:solidFill>
                          <a:schemeClr val="tx1"/>
                        </a:solidFill>
                        <a:miter lim="800000"/>
                        <a:headEnd/>
                        <a:tailEnd/>
                      </a:ln>
                      <a:extLst/>
                    </p:spPr>
                  </p:pic>
                </p:oleObj>
              </mc:Fallback>
            </mc:AlternateContent>
          </a:graphicData>
        </a:graphic>
      </p:graphicFrame>
      <p:sp>
        <p:nvSpPr>
          <p:cNvPr id="2" name="1 Rectángulo"/>
          <p:cNvSpPr/>
          <p:nvPr/>
        </p:nvSpPr>
        <p:spPr>
          <a:xfrm>
            <a:off x="611560" y="6093296"/>
            <a:ext cx="7776864" cy="400110"/>
          </a:xfrm>
          <a:prstGeom prst="rect">
            <a:avLst/>
          </a:prstGeom>
          <a:solidFill>
            <a:schemeClr val="accent1">
              <a:lumMod val="20000"/>
              <a:lumOff val="80000"/>
            </a:schemeClr>
          </a:solidFill>
        </p:spPr>
        <p:txBody>
          <a:bodyPr wrap="square">
            <a:spAutoFit/>
          </a:bodyPr>
          <a:lstStyle/>
          <a:p>
            <a:r>
              <a:rPr lang="es-ES" sz="1000" dirty="0"/>
              <a:t>L</a:t>
            </a:r>
            <a:r>
              <a:rPr lang="es-ES" sz="1000" dirty="0" smtClean="0"/>
              <a:t>a </a:t>
            </a:r>
            <a:r>
              <a:rPr lang="es-ES" sz="1000" dirty="0"/>
              <a:t>información independiente, crítica y de calidad es la base para conseguir un uso racional y eficiente de los medicamentos. Y ello entra en conflicto con los intereses de la industria farmacéutica, que utiliza su  potentes medios promocionales y legales para defender sus intereses</a:t>
            </a:r>
          </a:p>
        </p:txBody>
      </p:sp>
      <p:sp>
        <p:nvSpPr>
          <p:cNvPr id="7" name="2 Marcador de contenido"/>
          <p:cNvSpPr txBox="1">
            <a:spLocks/>
          </p:cNvSpPr>
          <p:nvPr/>
        </p:nvSpPr>
        <p:spPr>
          <a:xfrm>
            <a:off x="4139952" y="1052736"/>
            <a:ext cx="4248472" cy="4752529"/>
          </a:xfrm>
          <a:prstGeom prst="rect">
            <a:avLst/>
          </a:prstGeom>
          <a:solidFill>
            <a:schemeClr val="accent1">
              <a:lumMod val="20000"/>
              <a:lumOff val="80000"/>
            </a:schemeClr>
          </a:solidFill>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s-ES" sz="2900" dirty="0" smtClean="0"/>
          </a:p>
          <a:p>
            <a:pPr marL="0" indent="0">
              <a:buFont typeface="Arial" pitchFamily="34" charset="0"/>
              <a:buNone/>
            </a:pPr>
            <a:r>
              <a:rPr lang="es-ES" sz="3700" dirty="0" smtClean="0"/>
              <a:t>ALTOS PRECIOS DE LOS MEDICAMENTOS.  </a:t>
            </a:r>
          </a:p>
          <a:p>
            <a:pPr marL="0" indent="0">
              <a:buFont typeface="Arial" pitchFamily="34" charset="0"/>
              <a:buNone/>
            </a:pPr>
            <a:endParaRPr lang="es-ES" sz="3700" dirty="0" smtClean="0"/>
          </a:p>
          <a:p>
            <a:pPr marL="0" indent="0">
              <a:buFont typeface="Arial" pitchFamily="34" charset="0"/>
              <a:buNone/>
            </a:pPr>
            <a:r>
              <a:rPr lang="es-ES" sz="3700" dirty="0" smtClean="0"/>
              <a:t>Se precisa  la toma de iniciativas para la sostenibilidad del </a:t>
            </a:r>
            <a:r>
              <a:rPr lang="es-ES" sz="3700" dirty="0" err="1" smtClean="0"/>
              <a:t>servei</a:t>
            </a:r>
            <a:r>
              <a:rPr lang="es-ES" sz="3700" dirty="0" smtClean="0"/>
              <a:t> de </a:t>
            </a:r>
            <a:r>
              <a:rPr lang="es-ES" sz="3700" dirty="0" err="1" smtClean="0"/>
              <a:t>salut</a:t>
            </a:r>
            <a:r>
              <a:rPr lang="es-ES" sz="3700" dirty="0" smtClean="0"/>
              <a:t> y el uso eficiente de los medicamentos (ADSP-IB):</a:t>
            </a:r>
          </a:p>
          <a:p>
            <a:pPr marL="0" indent="0">
              <a:buFont typeface="Arial" pitchFamily="34" charset="0"/>
              <a:buNone/>
            </a:pPr>
            <a:endParaRPr lang="es-ES" sz="3700" dirty="0" smtClean="0"/>
          </a:p>
          <a:p>
            <a:r>
              <a:rPr lang="es-ES" sz="3700" dirty="0" smtClean="0"/>
              <a:t>Dotación suficiente para </a:t>
            </a:r>
            <a:r>
              <a:rPr lang="es-ES" sz="3700" b="1" dirty="0" smtClean="0"/>
              <a:t>mejorar los recursos y estructuras </a:t>
            </a:r>
            <a:r>
              <a:rPr lang="es-ES" sz="3700" dirty="0" smtClean="0"/>
              <a:t>técnicas de la sanidad pública, </a:t>
            </a:r>
            <a:r>
              <a:rPr lang="es-ES" sz="3700" b="1" dirty="0" smtClean="0"/>
              <a:t>dirigidas a la evaluación de medicamentos, material, dispositivos y tecnología sanitaria,</a:t>
            </a:r>
            <a:r>
              <a:rPr lang="es-ES" sz="3700" dirty="0" smtClean="0"/>
              <a:t> y a la promoción del </a:t>
            </a:r>
            <a:r>
              <a:rPr lang="es-ES" sz="3700" b="1" dirty="0" smtClean="0"/>
              <a:t>uso racional </a:t>
            </a:r>
            <a:r>
              <a:rPr lang="es-ES" sz="3700" dirty="0" smtClean="0"/>
              <a:t>con criterios de eficiencia.</a:t>
            </a:r>
          </a:p>
          <a:p>
            <a:endParaRPr lang="es-ES" sz="3700" dirty="0" smtClean="0"/>
          </a:p>
          <a:p>
            <a:r>
              <a:rPr lang="es-ES" sz="3700" dirty="0" smtClean="0"/>
              <a:t>Desarrollar iniciativas del sistema de salud para </a:t>
            </a:r>
            <a:r>
              <a:rPr lang="es-ES" sz="3700" b="1" dirty="0" smtClean="0"/>
              <a:t>garantizar una negociación justa, equitativa y transparente de los precios de los medicamentos</a:t>
            </a:r>
            <a:r>
              <a:rPr lang="es-ES" sz="3700" dirty="0" smtClean="0"/>
              <a:t>, los dispositivos y la tecnología sanitaria, evitando los precios abusivos de los mismos. (Iniciativa “No es sano”).</a:t>
            </a:r>
          </a:p>
          <a:p>
            <a:endParaRPr lang="es-ES" sz="3700" dirty="0" smtClean="0"/>
          </a:p>
          <a:p>
            <a:r>
              <a:rPr lang="es-ES" sz="3700" b="1" dirty="0" smtClean="0"/>
              <a:t>Potenciar </a:t>
            </a:r>
            <a:r>
              <a:rPr lang="es-ES" sz="3700" b="1" dirty="0"/>
              <a:t>la docencia</a:t>
            </a:r>
            <a:r>
              <a:rPr lang="es-ES" sz="3700" dirty="0"/>
              <a:t>, la gestión del conocimiento científico y la investigación en el área del medicamento y la tecnología sanitaria, con recursos del sistema público de salud, con </a:t>
            </a:r>
            <a:r>
              <a:rPr lang="es-ES" sz="3700" b="1" dirty="0"/>
              <a:t>independencia de la industria farmacéutica y tecnológica.</a:t>
            </a:r>
          </a:p>
          <a:p>
            <a:endParaRPr lang="es-ES" sz="3700" dirty="0" smtClean="0"/>
          </a:p>
          <a:p>
            <a:r>
              <a:rPr lang="es-ES" sz="3700" dirty="0" smtClean="0"/>
              <a:t>Intervención activa de la CA para la </a:t>
            </a:r>
            <a:r>
              <a:rPr lang="es-ES" sz="3700" b="1" dirty="0" smtClean="0"/>
              <a:t>modificación del sistema </a:t>
            </a:r>
            <a:r>
              <a:rPr lang="es-ES" sz="3700" dirty="0" smtClean="0"/>
              <a:t>vigente de regulación de precios y por la </a:t>
            </a:r>
            <a:r>
              <a:rPr lang="es-ES" sz="3700" b="1" dirty="0" smtClean="0"/>
              <a:t>transparencia</a:t>
            </a:r>
            <a:r>
              <a:rPr lang="es-ES" sz="3700" dirty="0" smtClean="0"/>
              <a:t> de la asignación de precio de los nuevos  medicamentos para el sistema público de salud</a:t>
            </a:r>
          </a:p>
          <a:p>
            <a:endParaRPr lang="es-ES" sz="3500" dirty="0"/>
          </a:p>
        </p:txBody>
      </p:sp>
      <p:sp>
        <p:nvSpPr>
          <p:cNvPr id="3" name="2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8951468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a:solidFill>
                  <a:srgbClr val="FF0000"/>
                </a:solidFill>
              </a:rPr>
              <a:t>3</a:t>
            </a:r>
            <a:r>
              <a:rPr lang="es-ES" b="1" dirty="0" smtClean="0">
                <a:solidFill>
                  <a:srgbClr val="FF0000"/>
                </a:solidFill>
              </a:rPr>
              <a:t>-Situación actual conciertos</a:t>
            </a:r>
            <a:endParaRPr lang="es-ES" b="1" dirty="0">
              <a:solidFill>
                <a:srgbClr val="FF0000"/>
              </a:solidFill>
            </a:endParaRPr>
          </a:p>
        </p:txBody>
      </p:sp>
      <p:sp>
        <p:nvSpPr>
          <p:cNvPr id="3" name="2 Marcador de contenido"/>
          <p:cNvSpPr>
            <a:spLocks noGrp="1"/>
          </p:cNvSpPr>
          <p:nvPr>
            <p:ph idx="1"/>
          </p:nvPr>
        </p:nvSpPr>
        <p:spPr>
          <a:xfrm>
            <a:off x="448925" y="1556793"/>
            <a:ext cx="8686800" cy="576063"/>
          </a:xfrm>
          <a:solidFill>
            <a:schemeClr val="accent1">
              <a:lumMod val="20000"/>
              <a:lumOff val="80000"/>
            </a:schemeClr>
          </a:solidFill>
        </p:spPr>
        <p:txBody>
          <a:bodyPr>
            <a:normAutofit fontScale="92500" lnSpcReduction="20000"/>
          </a:bodyPr>
          <a:lstStyle/>
          <a:p>
            <a:pPr marL="0" indent="0" algn="ctr">
              <a:buNone/>
            </a:pPr>
            <a:endParaRPr lang="es-ES" sz="4000" b="1" dirty="0"/>
          </a:p>
        </p:txBody>
      </p:sp>
      <p:sp>
        <p:nvSpPr>
          <p:cNvPr id="4" name="3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9460463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a:xfrm>
            <a:off x="467544" y="0"/>
            <a:ext cx="8229600" cy="1143000"/>
          </a:xfrm>
        </p:spPr>
        <p:txBody>
          <a:bodyPr>
            <a:normAutofit/>
          </a:bodyPr>
          <a:lstStyle/>
          <a:p>
            <a:pPr lvl="0"/>
            <a:r>
              <a:rPr lang="es-ES" sz="2800" b="1" dirty="0" smtClean="0"/>
              <a:t>Baleares:  Distribución del GS público por partidas</a:t>
            </a:r>
            <a:br>
              <a:rPr lang="es-ES" sz="2800" b="1" dirty="0" smtClean="0"/>
            </a:br>
            <a:r>
              <a:rPr lang="es-ES" sz="2000" b="1" dirty="0" smtClean="0">
                <a:solidFill>
                  <a:srgbClr val="C00000"/>
                </a:solidFill>
              </a:rPr>
              <a:t>Nóminas, medicamentos y conciertos son los principales destinos del gasto  </a:t>
            </a:r>
            <a:endParaRPr lang="es-ES" sz="2000" b="1" dirty="0">
              <a:solidFill>
                <a:srgbClr val="C00000"/>
              </a:solidFill>
            </a:endParaRPr>
          </a:p>
        </p:txBody>
      </p:sp>
      <p:sp>
        <p:nvSpPr>
          <p:cNvPr id="3" name="2 Marcador de contenido"/>
          <p:cNvSpPr txBox="1">
            <a:spLocks noGrp="1"/>
          </p:cNvSpPr>
          <p:nvPr>
            <p:ph idx="1"/>
          </p:nvPr>
        </p:nvSpPr>
        <p:spPr>
          <a:xfrm>
            <a:off x="5580112" y="3140968"/>
            <a:ext cx="3312368" cy="864095"/>
          </a:xfrm>
          <a:solidFill>
            <a:schemeClr val="accent3">
              <a:lumMod val="20000"/>
              <a:lumOff val="80000"/>
            </a:schemeClr>
          </a:solidFill>
          <a:ln>
            <a:solidFill>
              <a:schemeClr val="accent1"/>
            </a:solidFill>
          </a:ln>
        </p:spPr>
        <p:txBody>
          <a:bodyPr>
            <a:noAutofit/>
          </a:bodyPr>
          <a:lstStyle/>
          <a:p>
            <a:pPr lvl="0">
              <a:lnSpc>
                <a:spcPct val="80000"/>
              </a:lnSpc>
              <a:spcBef>
                <a:spcPts val="500"/>
              </a:spcBef>
            </a:pPr>
            <a:r>
              <a:rPr lang="es-ES" sz="1400" dirty="0" smtClean="0"/>
              <a:t>Conciertos  con provisores ajenos al servicio de </a:t>
            </a:r>
            <a:r>
              <a:rPr lang="es-ES" sz="1400" dirty="0" err="1"/>
              <a:t>s</a:t>
            </a:r>
            <a:r>
              <a:rPr lang="es-ES" sz="1400" dirty="0" err="1" smtClean="0"/>
              <a:t>alut</a:t>
            </a:r>
            <a:r>
              <a:rPr lang="es-ES" sz="1400" dirty="0" smtClean="0"/>
              <a:t> :</a:t>
            </a:r>
            <a:r>
              <a:rPr lang="es-ES" sz="1400" b="1" dirty="0" smtClean="0"/>
              <a:t>11 % </a:t>
            </a:r>
          </a:p>
          <a:p>
            <a:pPr lvl="0">
              <a:lnSpc>
                <a:spcPct val="80000"/>
              </a:lnSpc>
              <a:spcBef>
                <a:spcPts val="500"/>
              </a:spcBef>
            </a:pPr>
            <a:r>
              <a:rPr lang="es-ES" sz="1400" b="1" dirty="0"/>
              <a:t>1</a:t>
            </a:r>
            <a:r>
              <a:rPr lang="es-ES" sz="1400" b="1" dirty="0" smtClean="0"/>
              <a:t>61,4 millones de € </a:t>
            </a:r>
            <a:r>
              <a:rPr lang="es-ES" sz="1400" dirty="0" smtClean="0"/>
              <a:t>en  el presupuesto de 2017</a:t>
            </a:r>
          </a:p>
          <a:p>
            <a:pPr lvl="0">
              <a:lnSpc>
                <a:spcPct val="80000"/>
              </a:lnSpc>
              <a:spcBef>
                <a:spcPts val="500"/>
              </a:spcBef>
            </a:pPr>
            <a:endParaRPr lang="es-ES" sz="1400" b="1" dirty="0"/>
          </a:p>
          <a:p>
            <a:pPr lvl="0">
              <a:lnSpc>
                <a:spcPct val="80000"/>
              </a:lnSpc>
              <a:spcBef>
                <a:spcPts val="500"/>
              </a:spcBef>
            </a:pPr>
            <a:endParaRPr lang="es-ES" sz="1400" b="1" dirty="0"/>
          </a:p>
        </p:txBody>
      </p:sp>
      <p:graphicFrame>
        <p:nvGraphicFramePr>
          <p:cNvPr id="5" name="15 Gráfico"/>
          <p:cNvGraphicFramePr>
            <a:graphicFrameLocks/>
          </p:cNvGraphicFramePr>
          <p:nvPr>
            <p:extLst>
              <p:ext uri="{D42A27DB-BD31-4B8C-83A1-F6EECF244321}">
                <p14:modId xmlns:p14="http://schemas.microsoft.com/office/powerpoint/2010/main" val="2467819008"/>
              </p:ext>
            </p:extLst>
          </p:nvPr>
        </p:nvGraphicFramePr>
        <p:xfrm>
          <a:off x="179512" y="1196752"/>
          <a:ext cx="6336704" cy="4658453"/>
        </p:xfrm>
        <a:graphic>
          <a:graphicData uri="http://schemas.openxmlformats.org/drawingml/2006/chart">
            <c:chart xmlns:c="http://schemas.openxmlformats.org/drawingml/2006/chart" xmlns:r="http://schemas.openxmlformats.org/officeDocument/2006/relationships" r:id="rId2"/>
          </a:graphicData>
        </a:graphic>
      </p:graphicFrame>
      <p:sp>
        <p:nvSpPr>
          <p:cNvPr id="7" name="6 CuadroTexto"/>
          <p:cNvSpPr txBox="1"/>
          <p:nvPr/>
        </p:nvSpPr>
        <p:spPr>
          <a:xfrm>
            <a:off x="1835696" y="6575285"/>
            <a:ext cx="184731" cy="369332"/>
          </a:xfrm>
          <a:prstGeom prst="rect">
            <a:avLst/>
          </a:prstGeom>
          <a:noFill/>
        </p:spPr>
        <p:txBody>
          <a:bodyPr wrap="none" rtlCol="0">
            <a:spAutoFit/>
          </a:bodyPr>
          <a:lstStyle/>
          <a:p>
            <a:endParaRPr lang="es-ES" dirty="0"/>
          </a:p>
        </p:txBody>
      </p:sp>
      <p:sp>
        <p:nvSpPr>
          <p:cNvPr id="8" name="7 CuadroTexto"/>
          <p:cNvSpPr txBox="1"/>
          <p:nvPr/>
        </p:nvSpPr>
        <p:spPr>
          <a:xfrm>
            <a:off x="2339752" y="5733256"/>
            <a:ext cx="1719060" cy="307777"/>
          </a:xfrm>
          <a:prstGeom prst="rect">
            <a:avLst/>
          </a:prstGeom>
          <a:noFill/>
        </p:spPr>
        <p:txBody>
          <a:bodyPr wrap="none" rtlCol="0">
            <a:spAutoFit/>
          </a:bodyPr>
          <a:lstStyle/>
          <a:p>
            <a:r>
              <a:rPr lang="es-ES" sz="1400" dirty="0" smtClean="0"/>
              <a:t>Fuente:  </a:t>
            </a:r>
            <a:r>
              <a:rPr lang="es-ES" sz="1400" dirty="0" err="1" smtClean="0"/>
              <a:t>Ibsalut</a:t>
            </a:r>
            <a:r>
              <a:rPr lang="es-ES" sz="1400" dirty="0" smtClean="0"/>
              <a:t> 2016</a:t>
            </a:r>
            <a:endParaRPr lang="es-ES" sz="1400" dirty="0"/>
          </a:p>
        </p:txBody>
      </p:sp>
      <p:sp>
        <p:nvSpPr>
          <p:cNvPr id="4" name="3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3689688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400" b="1" dirty="0"/>
              <a:t>Baleares: Evolución del GS público en valores absolutos </a:t>
            </a:r>
            <a:r>
              <a:rPr lang="es-ES" sz="2000" b="1" dirty="0" smtClean="0"/>
              <a:t>2009/2017</a:t>
            </a:r>
            <a:endParaRPr lang="es-ES" sz="2000" b="1" dirty="0"/>
          </a:p>
        </p:txBody>
      </p:sp>
      <p:sp>
        <p:nvSpPr>
          <p:cNvPr id="3" name="2 Marcador de contenido"/>
          <p:cNvSpPr>
            <a:spLocks noGrp="1"/>
          </p:cNvSpPr>
          <p:nvPr>
            <p:ph idx="1"/>
          </p:nvPr>
        </p:nvSpPr>
        <p:spPr/>
        <p:txBody>
          <a:bodyPr/>
          <a:lstStyle/>
          <a:p>
            <a:pPr marL="0" indent="0">
              <a:buNone/>
            </a:pPr>
            <a:endParaRPr lang="es-ES" dirty="0"/>
          </a:p>
        </p:txBody>
      </p:sp>
      <p:sp>
        <p:nvSpPr>
          <p:cNvPr id="6" name="5 CuadroTexto"/>
          <p:cNvSpPr txBox="1"/>
          <p:nvPr/>
        </p:nvSpPr>
        <p:spPr>
          <a:xfrm>
            <a:off x="3563888" y="1706324"/>
            <a:ext cx="1234633" cy="276999"/>
          </a:xfrm>
          <a:prstGeom prst="rect">
            <a:avLst/>
          </a:prstGeom>
          <a:noFill/>
        </p:spPr>
        <p:txBody>
          <a:bodyPr wrap="none" rtlCol="0">
            <a:spAutoFit/>
          </a:bodyPr>
          <a:lstStyle/>
          <a:p>
            <a:r>
              <a:rPr lang="es-ES" sz="1200" b="1" dirty="0" smtClean="0"/>
              <a:t>en millones de €</a:t>
            </a:r>
            <a:endParaRPr lang="es-ES" sz="1200" b="1" dirty="0"/>
          </a:p>
        </p:txBody>
      </p:sp>
      <p:sp>
        <p:nvSpPr>
          <p:cNvPr id="8" name="7 Rectángulo"/>
          <p:cNvSpPr/>
          <p:nvPr/>
        </p:nvSpPr>
        <p:spPr>
          <a:xfrm>
            <a:off x="6819410" y="1844824"/>
            <a:ext cx="1944216" cy="3323987"/>
          </a:xfrm>
          <a:prstGeom prst="rect">
            <a:avLst/>
          </a:prstGeom>
          <a:solidFill>
            <a:schemeClr val="accent3">
              <a:lumMod val="20000"/>
              <a:lumOff val="80000"/>
            </a:schemeClr>
          </a:solidFill>
        </p:spPr>
        <p:txBody>
          <a:bodyPr wrap="square">
            <a:spAutoFit/>
          </a:bodyPr>
          <a:lstStyle/>
          <a:p>
            <a:r>
              <a:rPr lang="es-ES" sz="1400" dirty="0"/>
              <a:t>El GS público </a:t>
            </a:r>
            <a:r>
              <a:rPr lang="es-ES" sz="1400" dirty="0" smtClean="0"/>
              <a:t> en  Baleares  disminuyó </a:t>
            </a:r>
            <a:r>
              <a:rPr lang="es-ES" sz="1400" dirty="0"/>
              <a:t>a partir de </a:t>
            </a:r>
            <a:r>
              <a:rPr lang="es-ES" sz="1400" dirty="0" smtClean="0"/>
              <a:t>2010.</a:t>
            </a:r>
          </a:p>
          <a:p>
            <a:endParaRPr lang="es-ES" sz="1400" dirty="0"/>
          </a:p>
          <a:p>
            <a:r>
              <a:rPr lang="es-ES" sz="1400" dirty="0"/>
              <a:t>Se ha recuperado algo en los últimos </a:t>
            </a:r>
            <a:r>
              <a:rPr lang="es-ES" sz="1400" dirty="0" smtClean="0"/>
              <a:t>tres años, pero </a:t>
            </a:r>
            <a:r>
              <a:rPr lang="es-ES" sz="1400" dirty="0"/>
              <a:t>es mucho menor que antes del inicio de la </a:t>
            </a:r>
            <a:r>
              <a:rPr lang="es-ES" sz="1400" dirty="0" smtClean="0"/>
              <a:t>crisis. </a:t>
            </a:r>
          </a:p>
          <a:p>
            <a:endParaRPr lang="es-ES" sz="1400" dirty="0"/>
          </a:p>
          <a:p>
            <a:r>
              <a:rPr lang="es-ES" sz="1400" dirty="0" smtClean="0"/>
              <a:t>El </a:t>
            </a:r>
            <a:r>
              <a:rPr lang="es-ES" sz="1400" dirty="0"/>
              <a:t>presupuesto aprobado por el </a:t>
            </a:r>
            <a:r>
              <a:rPr lang="es-ES" sz="1400" dirty="0" err="1"/>
              <a:t>Govern</a:t>
            </a:r>
            <a:r>
              <a:rPr lang="es-ES" sz="1400" dirty="0"/>
              <a:t>  para  2017 es de 1.494 millones de </a:t>
            </a:r>
            <a:r>
              <a:rPr lang="es-ES" sz="1400" dirty="0" smtClean="0"/>
              <a:t>€</a:t>
            </a:r>
            <a:r>
              <a:rPr lang="es-ES" sz="1400" dirty="0"/>
              <a:t>.</a:t>
            </a:r>
            <a:endParaRPr lang="es-ES" sz="1400" dirty="0" smtClean="0"/>
          </a:p>
          <a:p>
            <a:endParaRPr lang="es-ES" sz="1400" dirty="0"/>
          </a:p>
        </p:txBody>
      </p:sp>
      <p:sp>
        <p:nvSpPr>
          <p:cNvPr id="12" name="11 Rectángulo"/>
          <p:cNvSpPr/>
          <p:nvPr/>
        </p:nvSpPr>
        <p:spPr>
          <a:xfrm>
            <a:off x="827584" y="5661248"/>
            <a:ext cx="7776864" cy="769441"/>
          </a:xfrm>
          <a:prstGeom prst="rect">
            <a:avLst/>
          </a:prstGeom>
        </p:spPr>
        <p:txBody>
          <a:bodyPr wrap="square">
            <a:spAutoFit/>
          </a:bodyPr>
          <a:lstStyle/>
          <a:p>
            <a:r>
              <a:rPr lang="es-ES" sz="1100" dirty="0"/>
              <a:t>Fuente: </a:t>
            </a:r>
          </a:p>
          <a:p>
            <a:r>
              <a:rPr lang="es-ES" sz="1100" dirty="0"/>
              <a:t>2009 a 2105 EGSP Ministerio  gasto real consolidado </a:t>
            </a:r>
            <a:r>
              <a:rPr lang="es-ES" sz="1050" dirty="0">
                <a:hlinkClick r:id="rId2"/>
              </a:rPr>
              <a:t>http://msssi.gob.es/estadEstudios/estadisticas/sisInfSanSNS/pdf/egspGastoReal.pdf</a:t>
            </a:r>
            <a:endParaRPr lang="es-ES" sz="1050" dirty="0"/>
          </a:p>
          <a:p>
            <a:r>
              <a:rPr lang="es-ES" sz="1100" dirty="0"/>
              <a:t>2016 y 2017. Presupuesto </a:t>
            </a:r>
            <a:r>
              <a:rPr lang="es-ES" sz="1100" dirty="0" err="1"/>
              <a:t>Govern</a:t>
            </a:r>
            <a:r>
              <a:rPr lang="es-ES" sz="1100" dirty="0"/>
              <a:t> Balear </a:t>
            </a:r>
            <a:r>
              <a:rPr lang="es-ES" sz="1100" dirty="0">
                <a:hlinkClick r:id="rId3"/>
              </a:rPr>
              <a:t>http://pressupostsillesbalears.cat/es/politicas/41/sanidad#view=functional</a:t>
            </a:r>
            <a:endParaRPr lang="es-ES" sz="1100" dirty="0"/>
          </a:p>
          <a:p>
            <a:r>
              <a:rPr lang="es-ES" sz="1100" dirty="0"/>
              <a:t>Nota : * Los datos 2016 y 2017 son presupuestos..</a:t>
            </a:r>
          </a:p>
        </p:txBody>
      </p:sp>
      <p:graphicFrame>
        <p:nvGraphicFramePr>
          <p:cNvPr id="9" name="11 Gráfico"/>
          <p:cNvGraphicFramePr>
            <a:graphicFrameLocks/>
          </p:cNvGraphicFramePr>
          <p:nvPr>
            <p:extLst>
              <p:ext uri="{D42A27DB-BD31-4B8C-83A1-F6EECF244321}">
                <p14:modId xmlns:p14="http://schemas.microsoft.com/office/powerpoint/2010/main" val="33545386"/>
              </p:ext>
            </p:extLst>
          </p:nvPr>
        </p:nvGraphicFramePr>
        <p:xfrm>
          <a:off x="827584" y="1480035"/>
          <a:ext cx="5472608" cy="4248472"/>
        </p:xfrm>
        <a:graphic>
          <a:graphicData uri="http://schemas.openxmlformats.org/drawingml/2006/chart">
            <c:chart xmlns:c="http://schemas.openxmlformats.org/drawingml/2006/chart" xmlns:r="http://schemas.openxmlformats.org/officeDocument/2006/relationships" r:id="rId4"/>
          </a:graphicData>
        </a:graphic>
      </p:graphicFrame>
      <p:sp>
        <p:nvSpPr>
          <p:cNvPr id="4" name="3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18932118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6856" y="260648"/>
            <a:ext cx="8229600" cy="1143000"/>
          </a:xfrm>
        </p:spPr>
        <p:txBody>
          <a:bodyPr>
            <a:noAutofit/>
          </a:bodyPr>
          <a:lstStyle/>
          <a:p>
            <a:r>
              <a:rPr lang="es-ES" sz="2800" b="1" dirty="0" smtClean="0"/>
              <a:t>Baleares: Evolución del Gasto sanitario público en conciertos 2009/2017</a:t>
            </a:r>
            <a:endParaRPr lang="es-ES" sz="2800" dirty="0"/>
          </a:p>
        </p:txBody>
      </p:sp>
      <p:graphicFrame>
        <p:nvGraphicFramePr>
          <p:cNvPr id="4" name="9 Gráfico"/>
          <p:cNvGraphicFramePr>
            <a:graphicFrameLocks noGrp="1"/>
          </p:cNvGraphicFramePr>
          <p:nvPr>
            <p:ph idx="1"/>
            <p:extLst>
              <p:ext uri="{D42A27DB-BD31-4B8C-83A1-F6EECF244321}">
                <p14:modId xmlns:p14="http://schemas.microsoft.com/office/powerpoint/2010/main" val="2095233748"/>
              </p:ext>
            </p:extLst>
          </p:nvPr>
        </p:nvGraphicFramePr>
        <p:xfrm>
          <a:off x="467544" y="1628800"/>
          <a:ext cx="59150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4 CuadroTexto"/>
          <p:cNvSpPr txBox="1"/>
          <p:nvPr/>
        </p:nvSpPr>
        <p:spPr>
          <a:xfrm>
            <a:off x="6732240" y="1479337"/>
            <a:ext cx="2196244" cy="5078313"/>
          </a:xfrm>
          <a:prstGeom prst="rect">
            <a:avLst/>
          </a:prstGeom>
          <a:solidFill>
            <a:schemeClr val="accent3">
              <a:lumMod val="20000"/>
              <a:lumOff val="80000"/>
            </a:schemeClr>
          </a:solidFill>
        </p:spPr>
        <p:txBody>
          <a:bodyPr wrap="square" rtlCol="0">
            <a:spAutoFit/>
          </a:bodyPr>
          <a:lstStyle/>
          <a:p>
            <a:r>
              <a:rPr lang="es-ES" sz="1200" b="1" dirty="0"/>
              <a:t>Asistencia sanitaria con medios ajenos</a:t>
            </a:r>
          </a:p>
          <a:p>
            <a:endParaRPr lang="es-ES" sz="1200" dirty="0" smtClean="0"/>
          </a:p>
          <a:p>
            <a:r>
              <a:rPr lang="es-ES" sz="1200" dirty="0"/>
              <a:t>El </a:t>
            </a:r>
            <a:r>
              <a:rPr lang="es-ES" sz="1200" dirty="0" smtClean="0"/>
              <a:t>Gs </a:t>
            </a:r>
            <a:r>
              <a:rPr lang="es-ES" sz="1200" dirty="0"/>
              <a:t>público dedicado a conciertos  ha pasado de 65,5 </a:t>
            </a:r>
            <a:r>
              <a:rPr lang="es-ES" sz="1200" dirty="0" err="1"/>
              <a:t>mill</a:t>
            </a:r>
            <a:r>
              <a:rPr lang="es-ES" sz="1200" dirty="0"/>
              <a:t> de € en 2009 a 161,4 </a:t>
            </a:r>
            <a:r>
              <a:rPr lang="es-ES" sz="1200" dirty="0" err="1"/>
              <a:t>mill</a:t>
            </a:r>
            <a:r>
              <a:rPr lang="es-ES" sz="1200" dirty="0"/>
              <a:t> </a:t>
            </a:r>
            <a:r>
              <a:rPr lang="es-ES" sz="1200" dirty="0" smtClean="0"/>
              <a:t> de </a:t>
            </a:r>
            <a:r>
              <a:rPr lang="es-ES" sz="1200" dirty="0"/>
              <a:t>€ en </a:t>
            </a:r>
            <a:r>
              <a:rPr lang="es-ES" sz="1200" dirty="0" smtClean="0"/>
              <a:t>2017</a:t>
            </a:r>
          </a:p>
          <a:p>
            <a:endParaRPr lang="es-ES" sz="1200" dirty="0"/>
          </a:p>
          <a:p>
            <a:r>
              <a:rPr lang="es-ES" sz="1200" dirty="0" smtClean="0"/>
              <a:t>El Gs </a:t>
            </a:r>
            <a:r>
              <a:rPr lang="es-ES" sz="1200" dirty="0"/>
              <a:t>público dedicado a conciertos </a:t>
            </a:r>
            <a:r>
              <a:rPr lang="es-ES" sz="1200" dirty="0" smtClean="0"/>
              <a:t> por </a:t>
            </a:r>
            <a:r>
              <a:rPr lang="es-ES" sz="1200" dirty="0" err="1" smtClean="0"/>
              <a:t>tantp</a:t>
            </a:r>
            <a:r>
              <a:rPr lang="es-ES" sz="1200" dirty="0" smtClean="0"/>
              <a:t>  se </a:t>
            </a:r>
            <a:r>
              <a:rPr lang="es-ES" sz="1200" dirty="0"/>
              <a:t>ha </a:t>
            </a:r>
            <a:r>
              <a:rPr lang="es-ES" sz="1200" b="1" dirty="0"/>
              <a:t>multiplicado por 1,5 </a:t>
            </a:r>
            <a:r>
              <a:rPr lang="es-ES" sz="1200" dirty="0"/>
              <a:t> </a:t>
            </a:r>
            <a:r>
              <a:rPr lang="es-ES" sz="1200" dirty="0" smtClean="0"/>
              <a:t>(146%) entre  </a:t>
            </a:r>
            <a:r>
              <a:rPr lang="es-ES" sz="1200" dirty="0"/>
              <a:t>2009 y </a:t>
            </a:r>
            <a:r>
              <a:rPr lang="es-ES" sz="1200" dirty="0" smtClean="0"/>
              <a:t>2017 .</a:t>
            </a:r>
          </a:p>
          <a:p>
            <a:endParaRPr lang="es-ES" sz="1200" dirty="0"/>
          </a:p>
          <a:p>
            <a:r>
              <a:rPr lang="es-ES" sz="1200" dirty="0"/>
              <a:t>Pendiente determinar % destinados a </a:t>
            </a:r>
            <a:r>
              <a:rPr lang="es-ES" sz="1200" dirty="0" smtClean="0"/>
              <a:t>concesiones y pagos </a:t>
            </a:r>
            <a:r>
              <a:rPr lang="es-ES" sz="1200" dirty="0"/>
              <a:t>de los cánones asociados, de HUSE (a partir del </a:t>
            </a:r>
            <a:r>
              <a:rPr lang="es-ES" sz="1200" dirty="0" smtClean="0"/>
              <a:t>2010), </a:t>
            </a:r>
            <a:r>
              <a:rPr lang="es-ES" sz="1200" dirty="0"/>
              <a:t>CAN MISSES (a partir </a:t>
            </a:r>
            <a:r>
              <a:rPr lang="es-ES" sz="1200" dirty="0" smtClean="0"/>
              <a:t>de </a:t>
            </a:r>
            <a:r>
              <a:rPr lang="es-ES" sz="1200" dirty="0"/>
              <a:t>2014) y los CENTROS DE SALUD (</a:t>
            </a:r>
            <a:r>
              <a:rPr lang="es-ES" sz="1200" dirty="0" smtClean="0"/>
              <a:t>desde 2011</a:t>
            </a:r>
            <a:r>
              <a:rPr lang="es-ES" sz="1200" dirty="0"/>
              <a:t>). </a:t>
            </a:r>
            <a:endParaRPr lang="es-ES" sz="1200" dirty="0" smtClean="0"/>
          </a:p>
          <a:p>
            <a:endParaRPr lang="es-ES" sz="1200" dirty="0"/>
          </a:p>
          <a:p>
            <a:r>
              <a:rPr lang="es-ES" sz="1200" dirty="0" smtClean="0"/>
              <a:t>Fuentes de datos:</a:t>
            </a:r>
          </a:p>
          <a:p>
            <a:r>
              <a:rPr lang="es-ES" sz="1200" dirty="0" smtClean="0"/>
              <a:t>-EGSP consolidado Ministerios: Años 2009 a 2015</a:t>
            </a:r>
          </a:p>
          <a:p>
            <a:r>
              <a:rPr lang="es-ES" sz="1200" dirty="0" smtClean="0"/>
              <a:t>-Presupuestos  IB: Años 2016  y 2017</a:t>
            </a:r>
            <a:endParaRPr lang="es-ES" sz="1200" dirty="0"/>
          </a:p>
        </p:txBody>
      </p:sp>
      <p:sp>
        <p:nvSpPr>
          <p:cNvPr id="7" name="6 Rectángulo"/>
          <p:cNvSpPr/>
          <p:nvPr/>
        </p:nvSpPr>
        <p:spPr>
          <a:xfrm>
            <a:off x="251520" y="6221631"/>
            <a:ext cx="7950764" cy="461665"/>
          </a:xfrm>
          <a:prstGeom prst="rect">
            <a:avLst/>
          </a:prstGeom>
        </p:spPr>
        <p:txBody>
          <a:bodyPr wrap="square">
            <a:spAutoFit/>
          </a:bodyPr>
          <a:lstStyle/>
          <a:p>
            <a:endParaRPr lang="es-ES" sz="1200" dirty="0" smtClean="0">
              <a:hlinkClick r:id="rId3"/>
            </a:endParaRPr>
          </a:p>
          <a:p>
            <a:r>
              <a:rPr lang="es-ES" sz="1200" dirty="0" smtClean="0">
                <a:hlinkClick r:id="rId3"/>
              </a:rPr>
              <a:t>http</a:t>
            </a:r>
            <a:r>
              <a:rPr lang="es-ES" sz="1200" dirty="0">
                <a:hlinkClick r:id="rId3"/>
              </a:rPr>
              <a:t>://</a:t>
            </a:r>
            <a:r>
              <a:rPr lang="es-ES" sz="1200" dirty="0" smtClean="0">
                <a:hlinkClick r:id="rId3"/>
              </a:rPr>
              <a:t>msssi.gob.es/estadEstudios/estadisticas/sisInfSanSNS/pdf/egspGastoReal.pdf</a:t>
            </a:r>
            <a:r>
              <a:rPr lang="es-ES" sz="1200" dirty="0" smtClean="0"/>
              <a:t> </a:t>
            </a:r>
            <a:endParaRPr lang="es-ES" sz="1200" dirty="0"/>
          </a:p>
        </p:txBody>
      </p:sp>
      <p:sp>
        <p:nvSpPr>
          <p:cNvPr id="8" name="7 Rectángulo"/>
          <p:cNvSpPr/>
          <p:nvPr/>
        </p:nvSpPr>
        <p:spPr>
          <a:xfrm>
            <a:off x="1547664" y="1603789"/>
            <a:ext cx="1380506" cy="307777"/>
          </a:xfrm>
          <a:prstGeom prst="rect">
            <a:avLst/>
          </a:prstGeom>
          <a:solidFill>
            <a:srgbClr val="FFFFCC"/>
          </a:solidFill>
        </p:spPr>
        <p:txBody>
          <a:bodyPr wrap="none">
            <a:spAutoFit/>
          </a:bodyPr>
          <a:lstStyle/>
          <a:p>
            <a:r>
              <a:rPr lang="es-ES" sz="1400" dirty="0"/>
              <a:t>En m</a:t>
            </a:r>
            <a:r>
              <a:rPr lang="es-ES" sz="1400" dirty="0" smtClean="0"/>
              <a:t>illones </a:t>
            </a:r>
            <a:r>
              <a:rPr lang="es-ES" sz="1400" dirty="0"/>
              <a:t>de €</a:t>
            </a:r>
          </a:p>
        </p:txBody>
      </p:sp>
      <p:sp>
        <p:nvSpPr>
          <p:cNvPr id="3" name="2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11373179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800" b="1" dirty="0"/>
              <a:t>Baleares: Evolución del Gasto sanitario público en conciertos </a:t>
            </a:r>
            <a:r>
              <a:rPr lang="es-ES" sz="2800" b="1" dirty="0" smtClean="0"/>
              <a:t>2005/2014</a:t>
            </a:r>
            <a:endParaRPr lang="es-ES" sz="2000" b="1" dirty="0"/>
          </a:p>
        </p:txBody>
      </p:sp>
      <p:sp>
        <p:nvSpPr>
          <p:cNvPr id="3" name="2 Marcador de contenido"/>
          <p:cNvSpPr>
            <a:spLocks noGrp="1"/>
          </p:cNvSpPr>
          <p:nvPr>
            <p:ph idx="1"/>
          </p:nvPr>
        </p:nvSpPr>
        <p:spPr/>
        <p:txBody>
          <a:bodyPr/>
          <a:lstStyle/>
          <a:p>
            <a:endParaRPr lang="es-E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6792"/>
            <a:ext cx="8810625"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683568" y="6309320"/>
            <a:ext cx="8352928" cy="307777"/>
          </a:xfrm>
          <a:prstGeom prst="rect">
            <a:avLst/>
          </a:prstGeom>
        </p:spPr>
        <p:txBody>
          <a:bodyPr wrap="square">
            <a:spAutoFit/>
          </a:bodyPr>
          <a:lstStyle/>
          <a:p>
            <a:r>
              <a:rPr lang="es-ES" sz="1400" dirty="0">
                <a:hlinkClick r:id="rId3"/>
              </a:rPr>
              <a:t>https://</a:t>
            </a:r>
            <a:r>
              <a:rPr lang="es-ES" sz="1400" dirty="0" smtClean="0">
                <a:hlinkClick r:id="rId3"/>
              </a:rPr>
              <a:t>www.fundacionidis.com/wp-content/informes/informe_analisis_situac_idis2017_web.pdf</a:t>
            </a:r>
            <a:r>
              <a:rPr lang="es-ES" sz="1400" dirty="0" smtClean="0"/>
              <a:t> </a:t>
            </a:r>
            <a:endParaRPr lang="es-ES" sz="1400" dirty="0"/>
          </a:p>
        </p:txBody>
      </p:sp>
      <p:sp>
        <p:nvSpPr>
          <p:cNvPr id="4" name="3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2409943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12776"/>
            <a:ext cx="6616143" cy="5239239"/>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323528" y="188640"/>
            <a:ext cx="8712968" cy="800219"/>
          </a:xfrm>
          <a:prstGeom prst="rect">
            <a:avLst/>
          </a:prstGeom>
        </p:spPr>
        <p:txBody>
          <a:bodyPr wrap="square">
            <a:spAutoFit/>
          </a:bodyPr>
          <a:lstStyle/>
          <a:p>
            <a:pPr algn="ctr"/>
            <a:r>
              <a:rPr lang="es-ES" sz="2800" b="1" dirty="0" smtClean="0"/>
              <a:t>Baleares: Gasto </a:t>
            </a:r>
            <a:r>
              <a:rPr lang="es-ES" sz="2800" b="1" dirty="0"/>
              <a:t>sanitario público en </a:t>
            </a:r>
            <a:r>
              <a:rPr lang="es-ES" sz="2800" b="1" dirty="0" smtClean="0"/>
              <a:t>conciertos</a:t>
            </a:r>
          </a:p>
          <a:p>
            <a:pPr algn="ctr"/>
            <a:r>
              <a:rPr lang="es-ES" b="1" dirty="0" smtClean="0"/>
              <a:t>2017: Presupuesto de 161 </a:t>
            </a:r>
            <a:r>
              <a:rPr lang="es-ES" b="1" dirty="0" err="1" smtClean="0"/>
              <a:t>mill</a:t>
            </a:r>
            <a:r>
              <a:rPr lang="es-ES" b="1" dirty="0" smtClean="0"/>
              <a:t> € para asistencia sanitaria por medios ajenos </a:t>
            </a:r>
            <a:endParaRPr lang="es-ES" dirty="0"/>
          </a:p>
        </p:txBody>
      </p:sp>
      <p:sp>
        <p:nvSpPr>
          <p:cNvPr id="6" name="5 Rectángulo"/>
          <p:cNvSpPr/>
          <p:nvPr/>
        </p:nvSpPr>
        <p:spPr>
          <a:xfrm>
            <a:off x="6951103" y="2204864"/>
            <a:ext cx="1941377" cy="3416320"/>
          </a:xfrm>
          <a:prstGeom prst="rect">
            <a:avLst/>
          </a:prstGeom>
          <a:solidFill>
            <a:schemeClr val="accent3">
              <a:lumMod val="20000"/>
              <a:lumOff val="80000"/>
            </a:schemeClr>
          </a:solidFill>
        </p:spPr>
        <p:txBody>
          <a:bodyPr wrap="square">
            <a:spAutoFit/>
          </a:bodyPr>
          <a:lstStyle/>
          <a:p>
            <a:r>
              <a:rPr lang="es-ES" sz="1200" dirty="0" smtClean="0"/>
              <a:t>Del presupuesto en sanidad pública para el año 2017, la partida destinada a </a:t>
            </a:r>
            <a:r>
              <a:rPr lang="es-ES" sz="1200" b="1" dirty="0" smtClean="0"/>
              <a:t>asistencia sanitaria con medios ajenos </a:t>
            </a:r>
            <a:r>
              <a:rPr lang="es-ES" sz="1200" dirty="0" smtClean="0"/>
              <a:t>cuenta con un presupuesto de </a:t>
            </a:r>
            <a:r>
              <a:rPr lang="es-ES" sz="1200" b="1" dirty="0" smtClean="0">
                <a:solidFill>
                  <a:srgbClr val="C00000"/>
                </a:solidFill>
              </a:rPr>
              <a:t>161,4 millones de € (11 % del total). </a:t>
            </a:r>
          </a:p>
          <a:p>
            <a:endParaRPr lang="es-ES" sz="1200" b="1" dirty="0" smtClean="0">
              <a:solidFill>
                <a:srgbClr val="C00000"/>
              </a:solidFill>
            </a:endParaRPr>
          </a:p>
          <a:p>
            <a:r>
              <a:rPr lang="es-ES" sz="1200" dirty="0" smtClean="0"/>
              <a:t>La </a:t>
            </a:r>
            <a:r>
              <a:rPr lang="es-ES" sz="1200" dirty="0"/>
              <a:t>mayoría del presupuesto público para provisión del servicio privada se destinan a instituciones de atención especializada, transporte sanitario y </a:t>
            </a:r>
            <a:r>
              <a:rPr lang="es-ES" sz="1200" dirty="0" smtClean="0"/>
              <a:t>«otros </a:t>
            </a:r>
            <a:r>
              <a:rPr lang="es-ES" sz="1200" dirty="0"/>
              <a:t>servicios  </a:t>
            </a:r>
            <a:r>
              <a:rPr lang="es-ES" sz="1200" dirty="0" smtClean="0"/>
              <a:t>de asistencia sanitaria» sin </a:t>
            </a:r>
            <a:r>
              <a:rPr lang="es-ES" sz="1200" dirty="0"/>
              <a:t>especificar </a:t>
            </a:r>
            <a:r>
              <a:rPr lang="es-ES" sz="1200" dirty="0" smtClean="0"/>
              <a:t>.</a:t>
            </a:r>
          </a:p>
          <a:p>
            <a:endParaRPr lang="es-ES" sz="1200" dirty="0"/>
          </a:p>
        </p:txBody>
      </p:sp>
      <p:sp>
        <p:nvSpPr>
          <p:cNvPr id="4" name="3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32482351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FFC000"/>
          </a:solidFill>
        </p:spPr>
        <p:txBody>
          <a:bodyPr>
            <a:noAutofit/>
          </a:bodyPr>
          <a:lstStyle/>
          <a:p>
            <a:r>
              <a:rPr lang="es-ES" sz="2400" dirty="0" smtClean="0"/>
              <a:t>Resumen 5</a:t>
            </a:r>
            <a:endParaRPr lang="es-ES" sz="2400" dirty="0"/>
          </a:p>
        </p:txBody>
      </p:sp>
      <p:sp>
        <p:nvSpPr>
          <p:cNvPr id="3" name="2 Marcador de contenido"/>
          <p:cNvSpPr>
            <a:spLocks noGrp="1"/>
          </p:cNvSpPr>
          <p:nvPr>
            <p:ph idx="1"/>
          </p:nvPr>
        </p:nvSpPr>
        <p:spPr>
          <a:xfrm>
            <a:off x="501073" y="1772816"/>
            <a:ext cx="8229600" cy="3888432"/>
          </a:xfrm>
          <a:solidFill>
            <a:schemeClr val="accent1">
              <a:lumMod val="20000"/>
              <a:lumOff val="80000"/>
            </a:schemeClr>
          </a:solidFill>
        </p:spPr>
        <p:txBody>
          <a:bodyPr>
            <a:normAutofit fontScale="47500" lnSpcReduction="20000"/>
          </a:bodyPr>
          <a:lstStyle/>
          <a:p>
            <a:pPr marL="457200" lvl="1" indent="0">
              <a:buNone/>
            </a:pPr>
            <a:r>
              <a:rPr lang="es-ES" sz="3400" b="1" dirty="0"/>
              <a:t>Baleares: </a:t>
            </a:r>
            <a:r>
              <a:rPr lang="es-ES" sz="3400" b="1" dirty="0" smtClean="0"/>
              <a:t>GS público en conciertos</a:t>
            </a:r>
            <a:r>
              <a:rPr lang="es-ES" sz="3400" b="1" dirty="0"/>
              <a:t/>
            </a:r>
            <a:br>
              <a:rPr lang="es-ES" sz="3400" b="1" dirty="0"/>
            </a:br>
            <a:r>
              <a:rPr lang="es-ES" sz="3400" b="1" dirty="0" smtClean="0"/>
              <a:t>En 2017, presupuesto </a:t>
            </a:r>
            <a:r>
              <a:rPr lang="es-ES" sz="3400" b="1" dirty="0"/>
              <a:t>de </a:t>
            </a:r>
            <a:r>
              <a:rPr lang="es-ES" sz="3400" b="1" dirty="0" smtClean="0"/>
              <a:t>161,4 </a:t>
            </a:r>
            <a:r>
              <a:rPr lang="es-ES" sz="3400" b="1" dirty="0" err="1"/>
              <a:t>mill</a:t>
            </a:r>
            <a:r>
              <a:rPr lang="es-ES" sz="3400" b="1" dirty="0"/>
              <a:t> € </a:t>
            </a:r>
            <a:r>
              <a:rPr lang="es-ES" sz="3400" b="1" dirty="0" smtClean="0"/>
              <a:t>para asistencia sanitaria  por medios ajenos: </a:t>
            </a:r>
          </a:p>
          <a:p>
            <a:pPr marL="457200" lvl="1" indent="0">
              <a:buNone/>
            </a:pPr>
            <a:endParaRPr lang="es-ES" sz="3400" b="1" dirty="0"/>
          </a:p>
          <a:p>
            <a:pPr lvl="1"/>
            <a:r>
              <a:rPr lang="es-ES" b="1" dirty="0" smtClean="0"/>
              <a:t>33 </a:t>
            </a:r>
            <a:r>
              <a:rPr lang="es-ES" b="1" dirty="0" err="1"/>
              <a:t>mill</a:t>
            </a:r>
            <a:r>
              <a:rPr lang="es-ES" b="1" dirty="0"/>
              <a:t> de </a:t>
            </a:r>
            <a:r>
              <a:rPr lang="es-ES" b="1" dirty="0" smtClean="0"/>
              <a:t>€</a:t>
            </a:r>
            <a:r>
              <a:rPr lang="es-ES" b="1" dirty="0"/>
              <a:t> </a:t>
            </a:r>
            <a:r>
              <a:rPr lang="es-ES" dirty="0" smtClean="0"/>
              <a:t>(20,4</a:t>
            </a:r>
            <a:r>
              <a:rPr lang="es-ES" dirty="0"/>
              <a:t>% del </a:t>
            </a:r>
            <a:r>
              <a:rPr lang="es-ES" dirty="0" smtClean="0"/>
              <a:t>presupuesto) </a:t>
            </a:r>
            <a:r>
              <a:rPr lang="es-ES" dirty="0"/>
              <a:t>para conciertos irá a </a:t>
            </a:r>
            <a:r>
              <a:rPr lang="es-ES" dirty="0">
                <a:solidFill>
                  <a:srgbClr val="C00000"/>
                </a:solidFill>
              </a:rPr>
              <a:t>instituciones de atención especializada</a:t>
            </a:r>
            <a:r>
              <a:rPr lang="es-ES" dirty="0" smtClean="0"/>
              <a:t>,</a:t>
            </a:r>
          </a:p>
          <a:p>
            <a:pPr lvl="1"/>
            <a:r>
              <a:rPr lang="es-ES" b="1" dirty="0" smtClean="0"/>
              <a:t>8 </a:t>
            </a:r>
            <a:r>
              <a:rPr lang="es-ES" b="1" dirty="0" err="1" smtClean="0"/>
              <a:t>mill</a:t>
            </a:r>
            <a:r>
              <a:rPr lang="es-ES" b="1" dirty="0" smtClean="0"/>
              <a:t> de € </a:t>
            </a:r>
            <a:r>
              <a:rPr lang="es-ES" dirty="0" smtClean="0"/>
              <a:t>en </a:t>
            </a:r>
            <a:r>
              <a:rPr lang="es-ES" dirty="0"/>
              <a:t>programas de </a:t>
            </a:r>
            <a:r>
              <a:rPr lang="es-ES" dirty="0">
                <a:solidFill>
                  <a:srgbClr val="C00000"/>
                </a:solidFill>
              </a:rPr>
              <a:t>hemodiálisis</a:t>
            </a:r>
            <a:r>
              <a:rPr lang="es-ES" dirty="0"/>
              <a:t> </a:t>
            </a:r>
            <a:r>
              <a:rPr lang="es-ES" dirty="0" smtClean="0"/>
              <a:t>, </a:t>
            </a:r>
            <a:r>
              <a:rPr lang="es-ES" dirty="0"/>
              <a:t>lo que equivale al 4,9% de todo el presupuesto; </a:t>
            </a:r>
            <a:endParaRPr lang="es-ES" dirty="0" smtClean="0"/>
          </a:p>
          <a:p>
            <a:pPr lvl="1"/>
            <a:r>
              <a:rPr lang="es-ES" b="1" dirty="0" smtClean="0"/>
              <a:t>5,4 </a:t>
            </a:r>
            <a:r>
              <a:rPr lang="es-ES" b="1" dirty="0" err="1" smtClean="0"/>
              <a:t>mill</a:t>
            </a:r>
            <a:r>
              <a:rPr lang="es-ES" b="1" dirty="0" smtClean="0"/>
              <a:t> de € </a:t>
            </a:r>
            <a:r>
              <a:rPr lang="es-ES" dirty="0" smtClean="0"/>
              <a:t>(3,4 %) </a:t>
            </a:r>
            <a:r>
              <a:rPr lang="es-ES" dirty="0"/>
              <a:t>se dedicarán a </a:t>
            </a:r>
            <a:r>
              <a:rPr lang="es-ES" dirty="0">
                <a:solidFill>
                  <a:srgbClr val="C00000"/>
                </a:solidFill>
              </a:rPr>
              <a:t>servicios de diagnóstico, tratamiento y terapias diversas </a:t>
            </a:r>
            <a:r>
              <a:rPr lang="es-ES" dirty="0"/>
              <a:t>como </a:t>
            </a:r>
            <a:r>
              <a:rPr lang="es-ES" dirty="0" err="1"/>
              <a:t>Medisub</a:t>
            </a:r>
            <a:r>
              <a:rPr lang="es-ES" dirty="0"/>
              <a:t> (terapia hiperbárica), terapias respiratorias, concertaciones para resonancia nuclear magnética y diagnóstico por imagen, oxigenoterapia y </a:t>
            </a:r>
            <a:r>
              <a:rPr lang="es-ES" dirty="0" smtClean="0"/>
              <a:t>aerosol terapia</a:t>
            </a:r>
            <a:r>
              <a:rPr lang="es-ES" dirty="0"/>
              <a:t>; </a:t>
            </a:r>
            <a:endParaRPr lang="es-ES" dirty="0" smtClean="0"/>
          </a:p>
          <a:p>
            <a:pPr lvl="1"/>
            <a:r>
              <a:rPr lang="es-ES" b="1" dirty="0" smtClean="0"/>
              <a:t>27,9 </a:t>
            </a:r>
            <a:r>
              <a:rPr lang="es-ES" b="1" dirty="0" err="1" smtClean="0"/>
              <a:t>mill</a:t>
            </a:r>
            <a:r>
              <a:rPr lang="es-ES" b="1" dirty="0" smtClean="0"/>
              <a:t> </a:t>
            </a:r>
            <a:r>
              <a:rPr lang="es-ES" dirty="0" smtClean="0"/>
              <a:t>de € (17,2%) </a:t>
            </a:r>
            <a:r>
              <a:rPr lang="es-ES" dirty="0"/>
              <a:t>al </a:t>
            </a:r>
            <a:r>
              <a:rPr lang="es-ES" dirty="0">
                <a:solidFill>
                  <a:srgbClr val="C00000"/>
                </a:solidFill>
              </a:rPr>
              <a:t>transporte sanitario </a:t>
            </a:r>
            <a:r>
              <a:rPr lang="es-ES" dirty="0" smtClean="0"/>
              <a:t>terrestre y aéreo</a:t>
            </a:r>
          </a:p>
          <a:p>
            <a:pPr lvl="1"/>
            <a:r>
              <a:rPr lang="es-ES" b="1" dirty="0" smtClean="0"/>
              <a:t>1 </a:t>
            </a:r>
            <a:r>
              <a:rPr lang="es-ES" b="1" dirty="0" err="1" smtClean="0"/>
              <a:t>mill</a:t>
            </a:r>
            <a:r>
              <a:rPr lang="es-ES" b="1" dirty="0" smtClean="0"/>
              <a:t> </a:t>
            </a:r>
            <a:r>
              <a:rPr lang="es-ES" dirty="0" smtClean="0"/>
              <a:t>de € a </a:t>
            </a:r>
            <a:r>
              <a:rPr lang="es-ES" dirty="0"/>
              <a:t>servicios concertados con el programa de atención dental infantil, el 0,6% del total; </a:t>
            </a:r>
            <a:endParaRPr lang="es-ES" dirty="0" smtClean="0"/>
          </a:p>
          <a:p>
            <a:pPr lvl="1"/>
            <a:r>
              <a:rPr lang="es-ES" b="1" dirty="0" smtClean="0"/>
              <a:t>86 </a:t>
            </a:r>
            <a:r>
              <a:rPr lang="es-ES" b="1" dirty="0" err="1" smtClean="0"/>
              <a:t>mill</a:t>
            </a:r>
            <a:r>
              <a:rPr lang="es-ES" b="1" dirty="0" smtClean="0"/>
              <a:t> </a:t>
            </a:r>
            <a:r>
              <a:rPr lang="es-ES" dirty="0" smtClean="0"/>
              <a:t>de  € (53 %) se </a:t>
            </a:r>
            <a:r>
              <a:rPr lang="es-ES" dirty="0"/>
              <a:t>dedican a </a:t>
            </a:r>
            <a:r>
              <a:rPr lang="es-ES" dirty="0">
                <a:solidFill>
                  <a:srgbClr val="C00000"/>
                </a:solidFill>
              </a:rPr>
              <a:t>otros servicios de asistencia </a:t>
            </a:r>
            <a:r>
              <a:rPr lang="es-ES" dirty="0" smtClean="0">
                <a:solidFill>
                  <a:srgbClr val="C00000"/>
                </a:solidFill>
              </a:rPr>
              <a:t>sanitaria</a:t>
            </a:r>
            <a:r>
              <a:rPr lang="es-ES" dirty="0" smtClean="0"/>
              <a:t>, </a:t>
            </a:r>
            <a:r>
              <a:rPr lang="es-ES" dirty="0"/>
              <a:t>sin </a:t>
            </a:r>
            <a:r>
              <a:rPr lang="es-ES" dirty="0" smtClean="0"/>
              <a:t>especificar (duda se  si se incluyen aquí o no, los pagos de cánones alas  </a:t>
            </a:r>
            <a:r>
              <a:rPr lang="es-ES" dirty="0" err="1" smtClean="0"/>
              <a:t>consesionarias</a:t>
            </a:r>
            <a:r>
              <a:rPr lang="es-ES" dirty="0" smtClean="0"/>
              <a:t>)</a:t>
            </a:r>
          </a:p>
          <a:p>
            <a:pPr lvl="1"/>
            <a:endParaRPr lang="es-ES" dirty="0" smtClean="0"/>
          </a:p>
          <a:p>
            <a:pPr marL="457200" lvl="1" indent="0">
              <a:buNone/>
            </a:pPr>
            <a:r>
              <a:rPr lang="es-ES" dirty="0" smtClean="0"/>
              <a:t>Con </a:t>
            </a:r>
            <a:r>
              <a:rPr lang="es-ES" dirty="0"/>
              <a:t>respecto a los conciertos y </a:t>
            </a:r>
            <a:r>
              <a:rPr lang="es-ES" dirty="0" smtClean="0"/>
              <a:t>concesiones, </a:t>
            </a:r>
            <a:r>
              <a:rPr lang="es-ES" dirty="0"/>
              <a:t>el gasto no ha parado de crecer.  </a:t>
            </a:r>
            <a:r>
              <a:rPr lang="es-ES" dirty="0" smtClean="0"/>
              <a:t>En </a:t>
            </a:r>
            <a:r>
              <a:rPr lang="es-ES" dirty="0"/>
              <a:t>el caso de los conciertos, por la supuesta eficiencia de los </a:t>
            </a:r>
            <a:r>
              <a:rPr lang="es-ES" dirty="0" smtClean="0"/>
              <a:t>mismos, aunque el </a:t>
            </a:r>
            <a:r>
              <a:rPr lang="es-ES" dirty="0"/>
              <a:t>incrementar el gasto en un concierto no supone un reflejo en la reducción del </a:t>
            </a:r>
            <a:r>
              <a:rPr lang="es-ES" dirty="0" smtClean="0"/>
              <a:t>gastos asistenciales , </a:t>
            </a:r>
            <a:r>
              <a:rPr lang="es-ES" dirty="0"/>
              <a:t>sino que es un gasto añadido </a:t>
            </a:r>
            <a:r>
              <a:rPr lang="es-ES" dirty="0" smtClean="0"/>
              <a:t>adicional.</a:t>
            </a:r>
            <a:endParaRPr lang="es-ES" dirty="0"/>
          </a:p>
          <a:p>
            <a:pPr lvl="1"/>
            <a:endParaRPr lang="es-ES" dirty="0" smtClean="0"/>
          </a:p>
          <a:p>
            <a:pPr lvl="1"/>
            <a:endParaRPr lang="es-ES" dirty="0"/>
          </a:p>
          <a:p>
            <a:pPr lvl="1"/>
            <a:endParaRPr lang="es-ES" dirty="0"/>
          </a:p>
          <a:p>
            <a:pPr marL="0" indent="0">
              <a:buNone/>
            </a:pPr>
            <a:endParaRPr lang="es-ES" dirty="0"/>
          </a:p>
        </p:txBody>
      </p:sp>
      <p:sp>
        <p:nvSpPr>
          <p:cNvPr id="4" name="3 Rectángulo"/>
          <p:cNvSpPr/>
          <p:nvPr/>
        </p:nvSpPr>
        <p:spPr>
          <a:xfrm>
            <a:off x="497428" y="6309320"/>
            <a:ext cx="8640959" cy="261610"/>
          </a:xfrm>
          <a:prstGeom prst="rect">
            <a:avLst/>
          </a:prstGeom>
        </p:spPr>
        <p:txBody>
          <a:bodyPr wrap="square">
            <a:spAutoFit/>
          </a:bodyPr>
          <a:lstStyle/>
          <a:p>
            <a:r>
              <a:rPr lang="es-ES" sz="1100" dirty="0">
                <a:hlinkClick r:id="rId2"/>
              </a:rPr>
              <a:t>https://</a:t>
            </a:r>
            <a:r>
              <a:rPr lang="es-ES" sz="1100" dirty="0" smtClean="0">
                <a:hlinkClick r:id="rId2"/>
              </a:rPr>
              <a:t>ultimahora.es/noticias/economico/2017/04/18/261814/balears-segunda-comunidad-mayor-gasto-sanitario-privado.html#cxrecs_s</a:t>
            </a:r>
            <a:r>
              <a:rPr lang="es-ES" sz="1100" dirty="0" smtClean="0"/>
              <a:t> </a:t>
            </a:r>
            <a:endParaRPr lang="es-ES" sz="1100" dirty="0"/>
          </a:p>
        </p:txBody>
      </p:sp>
      <p:sp>
        <p:nvSpPr>
          <p:cNvPr id="5" name="4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5656751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6008"/>
            <a:ext cx="8229600" cy="1143000"/>
          </a:xfrm>
        </p:spPr>
        <p:txBody>
          <a:bodyPr>
            <a:noAutofit/>
          </a:bodyPr>
          <a:lstStyle/>
          <a:p>
            <a:r>
              <a:rPr lang="es-ES" sz="3200" dirty="0" smtClean="0"/>
              <a:t>Conciertos. Radioterapia en Ibiza y Menorca</a:t>
            </a:r>
            <a:endParaRPr lang="es-ES" sz="3200" dirty="0"/>
          </a:p>
        </p:txBody>
      </p:sp>
      <p:sp>
        <p:nvSpPr>
          <p:cNvPr id="3" name="2 Marcador de contenido"/>
          <p:cNvSpPr>
            <a:spLocks noGrp="1"/>
          </p:cNvSpPr>
          <p:nvPr>
            <p:ph idx="1"/>
          </p:nvPr>
        </p:nvSpPr>
        <p:spPr/>
        <p:txBody>
          <a:bodyPr/>
          <a:lstStyle/>
          <a:p>
            <a:endParaRPr lang="es-E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315" y="1268760"/>
            <a:ext cx="5170928" cy="2694885"/>
          </a:xfrm>
          <a:prstGeom prst="rect">
            <a:avLst/>
          </a:prstGeom>
          <a:noFill/>
          <a:ln w="9525">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2594" y="4120736"/>
            <a:ext cx="4533782" cy="2737263"/>
          </a:xfrm>
          <a:prstGeom prst="rect">
            <a:avLst/>
          </a:prstGeom>
          <a:noFill/>
          <a:ln w="9525">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903764" y="1510980"/>
            <a:ext cx="710451" cy="369332"/>
          </a:xfrm>
          <a:prstGeom prst="rect">
            <a:avLst/>
          </a:prstGeom>
          <a:solidFill>
            <a:schemeClr val="accent1">
              <a:lumMod val="20000"/>
              <a:lumOff val="80000"/>
            </a:schemeClr>
          </a:solidFill>
        </p:spPr>
        <p:txBody>
          <a:bodyPr wrap="none" rtlCol="0">
            <a:spAutoFit/>
          </a:bodyPr>
          <a:lstStyle/>
          <a:p>
            <a:r>
              <a:rPr lang="es-ES" b="1" dirty="0" smtClean="0"/>
              <a:t>2.015</a:t>
            </a:r>
            <a:endParaRPr lang="es-ES" b="1" dirty="0"/>
          </a:p>
        </p:txBody>
      </p:sp>
      <p:sp>
        <p:nvSpPr>
          <p:cNvPr id="8" name="7 CuadroTexto"/>
          <p:cNvSpPr txBox="1"/>
          <p:nvPr/>
        </p:nvSpPr>
        <p:spPr>
          <a:xfrm>
            <a:off x="2516985" y="4355812"/>
            <a:ext cx="710451" cy="369332"/>
          </a:xfrm>
          <a:prstGeom prst="rect">
            <a:avLst/>
          </a:prstGeom>
          <a:solidFill>
            <a:schemeClr val="accent1">
              <a:lumMod val="20000"/>
              <a:lumOff val="80000"/>
            </a:schemeClr>
          </a:solidFill>
        </p:spPr>
        <p:txBody>
          <a:bodyPr wrap="none" rtlCol="0">
            <a:spAutoFit/>
          </a:bodyPr>
          <a:lstStyle/>
          <a:p>
            <a:r>
              <a:rPr lang="es-ES" b="1" dirty="0" smtClean="0"/>
              <a:t>2.017</a:t>
            </a:r>
            <a:endParaRPr lang="es-ES" b="1" dirty="0"/>
          </a:p>
        </p:txBody>
      </p:sp>
      <p:sp>
        <p:nvSpPr>
          <p:cNvPr id="5" name="4 Rectángulo"/>
          <p:cNvSpPr/>
          <p:nvPr/>
        </p:nvSpPr>
        <p:spPr>
          <a:xfrm>
            <a:off x="6084168" y="1157667"/>
            <a:ext cx="2074584" cy="2862322"/>
          </a:xfrm>
          <a:prstGeom prst="rect">
            <a:avLst/>
          </a:prstGeom>
          <a:solidFill>
            <a:schemeClr val="accent3">
              <a:lumMod val="20000"/>
              <a:lumOff val="80000"/>
            </a:schemeClr>
          </a:solidFill>
        </p:spPr>
        <p:txBody>
          <a:bodyPr wrap="square">
            <a:spAutoFit/>
          </a:bodyPr>
          <a:lstStyle/>
          <a:p>
            <a:r>
              <a:rPr lang="es-ES" sz="1200" dirty="0"/>
              <a:t>S</a:t>
            </a:r>
            <a:r>
              <a:rPr lang="es-ES" sz="1200" dirty="0" smtClean="0"/>
              <a:t>e </a:t>
            </a:r>
            <a:r>
              <a:rPr lang="es-ES" sz="1200" dirty="0"/>
              <a:t>ha abierto la Radioterapia en Ibiza y se va a abrir la de Menorca dejando toda la gestión, incluidos los profesionales sanitarios, al sector privado. </a:t>
            </a:r>
            <a:endParaRPr lang="es-ES" sz="1200" dirty="0" smtClean="0"/>
          </a:p>
          <a:p>
            <a:endParaRPr lang="es-ES" sz="1200" dirty="0" smtClean="0"/>
          </a:p>
          <a:p>
            <a:r>
              <a:rPr lang="es-ES" sz="1200" dirty="0" smtClean="0"/>
              <a:t>Esta </a:t>
            </a:r>
            <a:r>
              <a:rPr lang="es-ES" sz="1200" dirty="0"/>
              <a:t>es una nueva forma de colaboración con las clínicas privadas, ya que </a:t>
            </a:r>
            <a:r>
              <a:rPr lang="es-ES" sz="1200" b="1" dirty="0"/>
              <a:t>se va a pagar por cartilla sanitaria y no por servicio realizado</a:t>
            </a:r>
            <a:r>
              <a:rPr lang="es-ES" sz="1200" dirty="0"/>
              <a:t>, en cuyo caso se cobrará independientemente de los servicios que hagan </a:t>
            </a:r>
          </a:p>
        </p:txBody>
      </p:sp>
      <p:sp>
        <p:nvSpPr>
          <p:cNvPr id="6" name="5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5268557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t>Conciertos: Hemodiálisis</a:t>
            </a:r>
            <a:endParaRPr lang="es-ES" sz="36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00808"/>
            <a:ext cx="5616624" cy="3495661"/>
          </a:xfrm>
          <a:prstGeom prst="rect">
            <a:avLst/>
          </a:prstGeom>
          <a:noFill/>
          <a:ln w="9525">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6660232" y="2348880"/>
            <a:ext cx="1767064" cy="1384995"/>
          </a:xfrm>
          <a:prstGeom prst="rect">
            <a:avLst/>
          </a:prstGeom>
          <a:solidFill>
            <a:schemeClr val="accent3">
              <a:lumMod val="20000"/>
              <a:lumOff val="80000"/>
            </a:schemeClr>
          </a:solidFill>
        </p:spPr>
        <p:txBody>
          <a:bodyPr wrap="square">
            <a:spAutoFit/>
          </a:bodyPr>
          <a:lstStyle/>
          <a:p>
            <a:r>
              <a:rPr lang="es-ES" sz="1200" dirty="0"/>
              <a:t>El concurso de </a:t>
            </a:r>
            <a:r>
              <a:rPr lang="es-ES" sz="1200" b="1" dirty="0"/>
              <a:t>20,7 millones de € </a:t>
            </a:r>
            <a:r>
              <a:rPr lang="es-ES" sz="1200" dirty="0"/>
              <a:t>es para los próximos 4 años, con un total de </a:t>
            </a:r>
            <a:r>
              <a:rPr lang="es-ES" sz="1200" b="1" dirty="0"/>
              <a:t>233 pacientes derivados</a:t>
            </a:r>
            <a:r>
              <a:rPr lang="es-ES" sz="1200" dirty="0"/>
              <a:t> (133 de H Son </a:t>
            </a:r>
            <a:r>
              <a:rPr lang="es-ES" sz="1200" dirty="0" err="1"/>
              <a:t>Espases</a:t>
            </a:r>
            <a:r>
              <a:rPr lang="es-ES" sz="1200" dirty="0"/>
              <a:t>, 67 de Son </a:t>
            </a:r>
            <a:r>
              <a:rPr lang="es-ES" sz="1200" dirty="0" err="1"/>
              <a:t>LLàtzer</a:t>
            </a:r>
            <a:r>
              <a:rPr lang="es-ES" sz="1200" dirty="0"/>
              <a:t> y 33 de Inca) 6. </a:t>
            </a:r>
          </a:p>
        </p:txBody>
      </p:sp>
      <p:sp>
        <p:nvSpPr>
          <p:cNvPr id="8" name="7 Rectángulo"/>
          <p:cNvSpPr/>
          <p:nvPr/>
        </p:nvSpPr>
        <p:spPr>
          <a:xfrm>
            <a:off x="899592" y="5782934"/>
            <a:ext cx="7776864" cy="553998"/>
          </a:xfrm>
          <a:prstGeom prst="rect">
            <a:avLst/>
          </a:prstGeom>
        </p:spPr>
        <p:txBody>
          <a:bodyPr wrap="square">
            <a:spAutoFit/>
          </a:bodyPr>
          <a:lstStyle/>
          <a:p>
            <a:r>
              <a:rPr lang="es-ES" sz="1200" u="sng" dirty="0" smtClean="0">
                <a:hlinkClick r:id="rId3"/>
              </a:rPr>
              <a:t>http</a:t>
            </a:r>
            <a:r>
              <a:rPr lang="es-ES" sz="1200" u="sng" dirty="0">
                <a:hlinkClick r:id="rId3"/>
              </a:rPr>
              <a:t>://www.diariodemallorca.es/mallorca/2016/03/16/destinaran-20-millones-servicio-hemodialisis/1101821.html</a:t>
            </a:r>
            <a:r>
              <a:rPr lang="es-ES" sz="1200" dirty="0"/>
              <a:t> </a:t>
            </a:r>
            <a:endParaRPr lang="es-ES" sz="1200" dirty="0" smtClean="0"/>
          </a:p>
          <a:p>
            <a:endParaRPr lang="es-ES" dirty="0"/>
          </a:p>
        </p:txBody>
      </p:sp>
      <p:sp>
        <p:nvSpPr>
          <p:cNvPr id="3" name="2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17833329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5715000"/>
            <a:ext cx="8229600" cy="1143000"/>
          </a:xfrm>
        </p:spPr>
        <p:txBody>
          <a:bodyPr>
            <a:noAutofit/>
          </a:bodyPr>
          <a:lstStyle/>
          <a:p>
            <a:r>
              <a:rPr lang="es-ES" sz="1100" dirty="0">
                <a:hlinkClick r:id="rId2"/>
              </a:rPr>
              <a:t>http://</a:t>
            </a:r>
            <a:r>
              <a:rPr lang="es-ES" sz="1100" dirty="0" smtClean="0">
                <a:hlinkClick r:id="rId2"/>
              </a:rPr>
              <a:t>www.diariodemallorca.es/mallorca/2017/07/22/salud-amplia-convenios-hospitales-privados/1234544.html</a:t>
            </a:r>
            <a:r>
              <a:rPr lang="es-ES" sz="1100" dirty="0" smtClean="0"/>
              <a:t> </a:t>
            </a:r>
            <a:endParaRPr lang="es-ES" sz="1100" dirty="0"/>
          </a:p>
        </p:txBody>
      </p:sp>
      <p:sp>
        <p:nvSpPr>
          <p:cNvPr id="3" name="2 Marcador de contenido"/>
          <p:cNvSpPr>
            <a:spLocks noGrp="1"/>
          </p:cNvSpPr>
          <p:nvPr>
            <p:ph idx="1"/>
          </p:nvPr>
        </p:nvSpPr>
        <p:spPr>
          <a:xfrm>
            <a:off x="5940152" y="1700808"/>
            <a:ext cx="2530624" cy="3384376"/>
          </a:xfrm>
          <a:solidFill>
            <a:schemeClr val="accent3">
              <a:lumMod val="20000"/>
              <a:lumOff val="80000"/>
            </a:schemeClr>
          </a:solidFill>
        </p:spPr>
        <p:txBody>
          <a:bodyPr>
            <a:normAutofit lnSpcReduction="10000"/>
          </a:bodyPr>
          <a:lstStyle/>
          <a:p>
            <a:r>
              <a:rPr lang="es-ES" sz="1200" dirty="0" smtClean="0"/>
              <a:t>La </a:t>
            </a:r>
            <a:r>
              <a:rPr lang="es-ES" sz="1200" dirty="0" err="1"/>
              <a:t>consellera</a:t>
            </a:r>
            <a:r>
              <a:rPr lang="es-ES" sz="1200" dirty="0"/>
              <a:t> de Salud, Patricia Gómez, anunció ayer la aprobación del </a:t>
            </a:r>
            <a:r>
              <a:rPr lang="es-ES" sz="1200" dirty="0" err="1">
                <a:hlinkClick r:id="rId3" tooltip="Govern"/>
              </a:rPr>
              <a:t>Govern</a:t>
            </a:r>
            <a:r>
              <a:rPr lang="es-ES" sz="1200" dirty="0"/>
              <a:t> de la ampliación de los </a:t>
            </a:r>
            <a:r>
              <a:rPr lang="es-ES" sz="1200" b="1" dirty="0"/>
              <a:t>convenios con los hospitales </a:t>
            </a:r>
            <a:r>
              <a:rPr lang="es-ES" sz="1200" dirty="0"/>
              <a:t>sin ánimo de lucro </a:t>
            </a:r>
            <a:r>
              <a:rPr lang="es-ES" sz="1200" dirty="0" err="1"/>
              <a:t>Sant</a:t>
            </a:r>
            <a:r>
              <a:rPr lang="es-ES" sz="1200" dirty="0"/>
              <a:t> Joan de </a:t>
            </a:r>
            <a:r>
              <a:rPr lang="es-ES" sz="1200" dirty="0" err="1"/>
              <a:t>Déu</a:t>
            </a:r>
            <a:r>
              <a:rPr lang="es-ES" sz="1200" dirty="0"/>
              <a:t> y la Cruz Roja.</a:t>
            </a:r>
          </a:p>
          <a:p>
            <a:endParaRPr lang="es-ES" sz="1200" dirty="0" smtClean="0"/>
          </a:p>
          <a:p>
            <a:r>
              <a:rPr lang="es-ES" sz="1200" dirty="0" smtClean="0"/>
              <a:t>Se </a:t>
            </a:r>
            <a:r>
              <a:rPr lang="es-ES" sz="1200" dirty="0"/>
              <a:t>trata de convenios de colaboración suscritos el </a:t>
            </a:r>
            <a:r>
              <a:rPr lang="es-ES" sz="1200" b="1" dirty="0"/>
              <a:t>año 2013 entre el </a:t>
            </a:r>
            <a:r>
              <a:rPr lang="es-ES" sz="1200" b="1" dirty="0" err="1"/>
              <a:t>Servei</a:t>
            </a:r>
            <a:r>
              <a:rPr lang="es-ES" sz="1200" b="1" dirty="0"/>
              <a:t> de </a:t>
            </a:r>
            <a:r>
              <a:rPr lang="es-ES" sz="1200" b="1" dirty="0" err="1"/>
              <a:t>Salut</a:t>
            </a:r>
            <a:r>
              <a:rPr lang="es-ES" sz="1200" b="1" dirty="0"/>
              <a:t> y estos dos edificios sanitarios</a:t>
            </a:r>
            <a:r>
              <a:rPr lang="es-ES" sz="1200" dirty="0"/>
              <a:t>. Esta modificación permitirá extender la duración máxima de los acuerdos de </a:t>
            </a:r>
            <a:r>
              <a:rPr lang="es-ES" sz="1200" b="1" dirty="0"/>
              <a:t>diez a veinte años</a:t>
            </a:r>
            <a:r>
              <a:rPr lang="es-ES" sz="1200" dirty="0"/>
              <a:t>. De esta forma se incrementará la colaboración hasta el </a:t>
            </a:r>
            <a:r>
              <a:rPr lang="es-ES" sz="1200" b="1" dirty="0"/>
              <a:t>2033</a:t>
            </a:r>
            <a:r>
              <a:rPr lang="es-ES" sz="1200" dirty="0"/>
              <a:t>.</a:t>
            </a:r>
          </a:p>
          <a:p>
            <a:endParaRPr lang="es-ES" sz="1200"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504" y="2276872"/>
            <a:ext cx="4935809" cy="2435946"/>
          </a:xfrm>
          <a:prstGeom prst="rect">
            <a:avLst/>
          </a:prstGeom>
          <a:noFill/>
          <a:ln w="9525">
            <a:solidFill>
              <a:schemeClr val="accent1">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1 Título"/>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dirty="0" smtClean="0"/>
              <a:t>Conciertos: </a:t>
            </a:r>
          </a:p>
          <a:p>
            <a:r>
              <a:rPr lang="es-ES" sz="2800" dirty="0" smtClean="0"/>
              <a:t>Hospitales Cruz Roja y </a:t>
            </a:r>
            <a:r>
              <a:rPr lang="es-ES" sz="2800" dirty="0" err="1" smtClean="0"/>
              <a:t>Sant</a:t>
            </a:r>
            <a:r>
              <a:rPr lang="es-ES" sz="2800" dirty="0" smtClean="0"/>
              <a:t> Joan de </a:t>
            </a:r>
            <a:r>
              <a:rPr lang="es-ES" sz="2800" dirty="0" err="1" smtClean="0"/>
              <a:t>Deu</a:t>
            </a:r>
            <a:r>
              <a:rPr lang="es-ES" sz="2800" dirty="0" smtClean="0"/>
              <a:t> </a:t>
            </a:r>
            <a:endParaRPr lang="es-ES" sz="2800" dirty="0"/>
          </a:p>
        </p:txBody>
      </p:sp>
      <p:sp>
        <p:nvSpPr>
          <p:cNvPr id="4" name="3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26899075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FFC000"/>
          </a:solidFill>
        </p:spPr>
        <p:txBody>
          <a:bodyPr>
            <a:normAutofit/>
          </a:bodyPr>
          <a:lstStyle/>
          <a:p>
            <a:r>
              <a:rPr lang="es-ES" sz="3600" dirty="0" smtClean="0"/>
              <a:t>Resumen 6</a:t>
            </a:r>
            <a:endParaRPr lang="es-ES" sz="3600" dirty="0"/>
          </a:p>
        </p:txBody>
      </p:sp>
      <p:sp>
        <p:nvSpPr>
          <p:cNvPr id="3" name="2 Marcador de contenido"/>
          <p:cNvSpPr>
            <a:spLocks noGrp="1"/>
          </p:cNvSpPr>
          <p:nvPr>
            <p:ph idx="1"/>
          </p:nvPr>
        </p:nvSpPr>
        <p:spPr>
          <a:xfrm>
            <a:off x="457200" y="1600200"/>
            <a:ext cx="8229600" cy="3412975"/>
          </a:xfrm>
          <a:solidFill>
            <a:schemeClr val="accent1">
              <a:lumMod val="20000"/>
              <a:lumOff val="80000"/>
            </a:schemeClr>
          </a:solidFill>
        </p:spPr>
        <p:txBody>
          <a:bodyPr>
            <a:normAutofit fontScale="55000" lnSpcReduction="20000"/>
          </a:bodyPr>
          <a:lstStyle/>
          <a:p>
            <a:pPr marL="342900" lvl="1" indent="-342900">
              <a:buFont typeface="Arial" pitchFamily="34" charset="0"/>
              <a:buChar char="•"/>
            </a:pPr>
            <a:r>
              <a:rPr lang="es-ES" dirty="0" smtClean="0"/>
              <a:t>Necesidad de terminar con los recortes y aumentar los recursos destinados a sostener la sanidad pública en su áreas asistenciales y de inversión.</a:t>
            </a:r>
          </a:p>
          <a:p>
            <a:pPr marL="342900" lvl="1" indent="-342900">
              <a:buFont typeface="Arial" pitchFamily="34" charset="0"/>
              <a:buChar char="•"/>
            </a:pPr>
            <a:endParaRPr lang="es-ES" dirty="0" smtClean="0"/>
          </a:p>
          <a:p>
            <a:pPr marL="342900" lvl="1" indent="-342900">
              <a:buFont typeface="Arial" pitchFamily="34" charset="0"/>
              <a:buChar char="•"/>
            </a:pPr>
            <a:r>
              <a:rPr lang="es-ES" dirty="0" smtClean="0"/>
              <a:t>Necesidad de revertir la actual situación orientada a un progresivo aumento de la sanidad privada en detrimento de la pública. </a:t>
            </a:r>
          </a:p>
          <a:p>
            <a:pPr marL="342900" lvl="1" indent="-342900">
              <a:buFont typeface="Arial" pitchFamily="34" charset="0"/>
              <a:buChar char="•"/>
            </a:pPr>
            <a:endParaRPr lang="es-ES" dirty="0" smtClean="0"/>
          </a:p>
          <a:p>
            <a:pPr marL="342900" lvl="1" indent="-342900">
              <a:buFont typeface="Arial" pitchFamily="34" charset="0"/>
              <a:buChar char="•"/>
            </a:pPr>
            <a:r>
              <a:rPr lang="es-ES" dirty="0" smtClean="0"/>
              <a:t>Medicamentos: Intervención </a:t>
            </a:r>
            <a:r>
              <a:rPr lang="es-ES" dirty="0"/>
              <a:t>activa de la CA para la modificación del sistema vigente de regulación de precios y por la transparencia de la asignación de precio de los </a:t>
            </a:r>
            <a:r>
              <a:rPr lang="es-ES" dirty="0" smtClean="0"/>
              <a:t>nuevos </a:t>
            </a:r>
            <a:r>
              <a:rPr lang="es-ES" dirty="0"/>
              <a:t>medicamentos </a:t>
            </a:r>
            <a:r>
              <a:rPr lang="es-ES" dirty="0" smtClean="0"/>
              <a:t>para </a:t>
            </a:r>
            <a:r>
              <a:rPr lang="es-ES" dirty="0"/>
              <a:t>el sistema público de </a:t>
            </a:r>
            <a:r>
              <a:rPr lang="es-ES" dirty="0" smtClean="0"/>
              <a:t>salud. Potenciar el uso racional de los mismos.</a:t>
            </a:r>
            <a:endParaRPr lang="es-ES" dirty="0"/>
          </a:p>
          <a:p>
            <a:pPr marL="342900" lvl="1" indent="-342900">
              <a:buFont typeface="Arial" pitchFamily="34" charset="0"/>
              <a:buChar char="•"/>
            </a:pPr>
            <a:endParaRPr lang="es-ES" dirty="0" smtClean="0"/>
          </a:p>
          <a:p>
            <a:pPr marL="342900" lvl="1" indent="-342900">
              <a:buFont typeface="Arial" pitchFamily="34" charset="0"/>
              <a:buChar char="•"/>
            </a:pPr>
            <a:r>
              <a:rPr lang="es-ES" dirty="0"/>
              <a:t>C</a:t>
            </a:r>
            <a:r>
              <a:rPr lang="es-ES" dirty="0" smtClean="0"/>
              <a:t>onciertos </a:t>
            </a:r>
            <a:r>
              <a:rPr lang="es-ES" dirty="0"/>
              <a:t>y </a:t>
            </a:r>
            <a:r>
              <a:rPr lang="es-ES" dirty="0" smtClean="0"/>
              <a:t>concesiones: </a:t>
            </a:r>
            <a:r>
              <a:rPr lang="es-ES" dirty="0"/>
              <a:t>N</a:t>
            </a:r>
            <a:r>
              <a:rPr lang="es-ES" dirty="0" smtClean="0"/>
              <a:t>o </a:t>
            </a:r>
            <a:r>
              <a:rPr lang="es-ES" dirty="0"/>
              <a:t>ha </a:t>
            </a:r>
            <a:r>
              <a:rPr lang="es-ES" dirty="0" smtClean="0"/>
              <a:t>parado de crecer la incorporación de nuevos servicios con financiación pública y provisión  privada.  </a:t>
            </a:r>
            <a:r>
              <a:rPr lang="es-ES" dirty="0"/>
              <a:t>En el caso de los conciertos, por la supuesta eficiencia de los mismos, aunque el incrementar el gasto en un concierto no supone un reflejo en la reducción del gastos </a:t>
            </a:r>
            <a:r>
              <a:rPr lang="es-ES" dirty="0" smtClean="0"/>
              <a:t>asistenciales, </a:t>
            </a:r>
            <a:r>
              <a:rPr lang="es-ES" dirty="0"/>
              <a:t>sino que es un gasto añadido </a:t>
            </a:r>
            <a:r>
              <a:rPr lang="es-ES" dirty="0" smtClean="0"/>
              <a:t>adicional, necesidad de justificación, evaluación y seguimiento</a:t>
            </a:r>
            <a:endParaRPr lang="es-ES" dirty="0"/>
          </a:p>
          <a:p>
            <a:endParaRPr lang="es-ES" dirty="0"/>
          </a:p>
        </p:txBody>
      </p:sp>
      <p:sp>
        <p:nvSpPr>
          <p:cNvPr id="4" name="3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29626123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Referencias</a:t>
            </a:r>
          </a:p>
        </p:txBody>
      </p:sp>
      <p:sp>
        <p:nvSpPr>
          <p:cNvPr id="3" name="2 Marcador de contenido"/>
          <p:cNvSpPr>
            <a:spLocks noGrp="1"/>
          </p:cNvSpPr>
          <p:nvPr>
            <p:ph sz="half" idx="1"/>
          </p:nvPr>
        </p:nvSpPr>
        <p:spPr/>
        <p:txBody>
          <a:bodyPr>
            <a:normAutofit fontScale="25000" lnSpcReduction="20000"/>
          </a:bodyPr>
          <a:lstStyle/>
          <a:p>
            <a:pPr marL="0" indent="0">
              <a:buNone/>
            </a:pPr>
            <a:r>
              <a:rPr lang="es-ES" sz="4400" dirty="0"/>
              <a:t>Referencias a pie de diapositiva. Las de mayor interés:</a:t>
            </a:r>
          </a:p>
          <a:p>
            <a:endParaRPr lang="es-ES" sz="3600" dirty="0"/>
          </a:p>
          <a:p>
            <a:r>
              <a:rPr lang="es-ES" sz="3600" dirty="0"/>
              <a:t>Ministerio de Sanidad. Estadística de Gasto Sanitario Público (EGSP) </a:t>
            </a:r>
            <a:r>
              <a:rPr lang="es-ES" dirty="0">
                <a:hlinkClick r:id="rId2"/>
              </a:rPr>
              <a:t>https://www.msssi.gob.es/estadEstudios/estadisticas/inforRecopilaciones/gastoSanitario2005/home.htm</a:t>
            </a:r>
            <a:r>
              <a:rPr lang="es-ES" dirty="0"/>
              <a:t> </a:t>
            </a:r>
          </a:p>
          <a:p>
            <a:endParaRPr lang="es-ES" sz="3600" dirty="0"/>
          </a:p>
          <a:p>
            <a:r>
              <a:rPr lang="es-ES" sz="3600" dirty="0"/>
              <a:t>Ministerio de Hacienda. Indicadores sobre Gasto Farmacéutico y Sanitario. Hasta abril 2017 </a:t>
            </a:r>
            <a:r>
              <a:rPr lang="es-ES" dirty="0">
                <a:hlinkClick r:id="rId3"/>
              </a:rPr>
              <a:t>http://www.minhafp.gob.es/es-ES/CDI/Paginas/EstabilidadPresupuestaria/InformacionAAPPs/Indicadores-sobre-Gasto-Farmac%C3%A9utico-y-Sanitario.aspx</a:t>
            </a:r>
            <a:r>
              <a:rPr lang="es-ES" dirty="0"/>
              <a:t> </a:t>
            </a:r>
          </a:p>
          <a:p>
            <a:endParaRPr lang="es-ES" sz="3600" dirty="0"/>
          </a:p>
          <a:p>
            <a:r>
              <a:rPr lang="es-ES" sz="3600" dirty="0"/>
              <a:t>Ministerio de Sanidad. Principales  resultados. Estadística de Gasto Sanitario Público 2015</a:t>
            </a:r>
            <a:endParaRPr lang="es-ES" dirty="0"/>
          </a:p>
          <a:p>
            <a:r>
              <a:rPr lang="es-ES" dirty="0">
                <a:hlinkClick r:id="rId4"/>
              </a:rPr>
              <a:t>https://www.msssi.gob.es/estadEstudios/estadisticas/docs/EGSP2008/egspPrincipalesResultados.pdf</a:t>
            </a:r>
            <a:r>
              <a:rPr lang="es-ES" dirty="0"/>
              <a:t> </a:t>
            </a:r>
          </a:p>
          <a:p>
            <a:endParaRPr lang="es-ES" sz="3600" dirty="0"/>
          </a:p>
          <a:p>
            <a:r>
              <a:rPr lang="es-ES" sz="3600" dirty="0"/>
              <a:t>Análisis de situación 2017 Instituto para el Desarrollo e Integración de la Sanidad (IDIS) Madrid, marzo 2017</a:t>
            </a:r>
          </a:p>
          <a:p>
            <a:r>
              <a:rPr lang="es-ES" dirty="0">
                <a:hlinkClick r:id="rId5"/>
              </a:rPr>
              <a:t>https://www.fundacionidis.com/wp-content/informes/informe_analisis_situac_idis2017_web2.pdf</a:t>
            </a:r>
            <a:r>
              <a:rPr lang="es-ES" dirty="0"/>
              <a:t> </a:t>
            </a:r>
          </a:p>
          <a:p>
            <a:endParaRPr lang="es-ES" sz="4000" dirty="0"/>
          </a:p>
          <a:p>
            <a:r>
              <a:rPr lang="es-ES" sz="4000" dirty="0"/>
              <a:t>La privatización sanitaria de las Comunidades Autónomas 2017. FADSP 4º Informe</a:t>
            </a:r>
          </a:p>
          <a:p>
            <a:r>
              <a:rPr lang="es-ES" dirty="0">
                <a:hlinkClick r:id="rId6"/>
              </a:rPr>
              <a:t>http://www.fadsp.org/documents/Salud2000/151/politica%20sanitaria.%20CCAA.pdf</a:t>
            </a:r>
            <a:r>
              <a:rPr lang="es-ES" dirty="0"/>
              <a:t> </a:t>
            </a:r>
          </a:p>
          <a:p>
            <a:endParaRPr lang="es-ES" dirty="0"/>
          </a:p>
          <a:p>
            <a:r>
              <a:rPr lang="es-ES" sz="4000" dirty="0"/>
              <a:t>El libro de la sanidad pública española en cifras. 2016</a:t>
            </a:r>
          </a:p>
          <a:p>
            <a:r>
              <a:rPr lang="es-ES" dirty="0">
                <a:hlinkClick r:id="rId7"/>
              </a:rPr>
              <a:t>http://www.cesm.org/wp-content/uploads/2017/03/LIBRO_SANIDAD_ESPANOLA_EN_CIFRAS_2016.pdf</a:t>
            </a:r>
            <a:r>
              <a:rPr lang="es-ES" dirty="0"/>
              <a:t> </a:t>
            </a:r>
          </a:p>
          <a:p>
            <a:endParaRPr lang="es-ES" dirty="0"/>
          </a:p>
          <a:p>
            <a:r>
              <a:rPr lang="es-ES" sz="3600" dirty="0"/>
              <a:t>Presupuestos CA Baleares 2017 </a:t>
            </a:r>
          </a:p>
          <a:p>
            <a:r>
              <a:rPr lang="es-ES" dirty="0">
                <a:hlinkClick r:id="rId8"/>
              </a:rPr>
              <a:t>http://boe.es/diario_boe/txt.php?id=BOE-A-2017-558</a:t>
            </a:r>
            <a:r>
              <a:rPr lang="es-ES" dirty="0"/>
              <a:t>  </a:t>
            </a:r>
            <a:endParaRPr lang="es-ES" sz="3600" dirty="0"/>
          </a:p>
          <a:p>
            <a:endParaRPr lang="es-ES" sz="3600" dirty="0"/>
          </a:p>
        </p:txBody>
      </p:sp>
      <p:sp>
        <p:nvSpPr>
          <p:cNvPr id="4" name="3 Marcador de contenido"/>
          <p:cNvSpPr>
            <a:spLocks noGrp="1"/>
          </p:cNvSpPr>
          <p:nvPr>
            <p:ph sz="half" idx="2"/>
          </p:nvPr>
        </p:nvSpPr>
        <p:spPr>
          <a:xfrm>
            <a:off x="4648200" y="1600200"/>
            <a:ext cx="4244280" cy="4205064"/>
          </a:xfrm>
        </p:spPr>
        <p:txBody>
          <a:bodyPr>
            <a:normAutofit fontScale="25000" lnSpcReduction="20000"/>
          </a:bodyPr>
          <a:lstStyle/>
          <a:p>
            <a:pPr marL="0" indent="0">
              <a:buNone/>
            </a:pPr>
            <a:r>
              <a:rPr lang="es-ES" sz="4800" dirty="0" smtClean="0"/>
              <a:t>Referencias completas:</a:t>
            </a:r>
          </a:p>
          <a:p>
            <a:pPr marL="0" indent="0">
              <a:buNone/>
            </a:pPr>
            <a:endParaRPr lang="es-ES" dirty="0"/>
          </a:p>
          <a:p>
            <a:pPr marL="0" indent="0">
              <a:buNone/>
            </a:pPr>
            <a:r>
              <a:rPr lang="es-ES" dirty="0" smtClean="0"/>
              <a:t>(</a:t>
            </a:r>
            <a:r>
              <a:rPr lang="es-ES" dirty="0"/>
              <a:t>1) Ministerio de Sanidad. Estadística de Gasto Sanitario Público (EGSP)  </a:t>
            </a:r>
            <a:r>
              <a:rPr lang="es-ES" u="sng" dirty="0">
                <a:hlinkClick r:id="rId2"/>
              </a:rPr>
              <a:t>https://www.msssi.gob.es/estadEstudios/estadisticas/inforRecopilaciones/gastoSanitario2005/home.htm</a:t>
            </a:r>
            <a:r>
              <a:rPr lang="es-ES" dirty="0"/>
              <a:t> </a:t>
            </a:r>
          </a:p>
          <a:p>
            <a:pPr marL="0" indent="0">
              <a:buNone/>
            </a:pPr>
            <a:r>
              <a:rPr lang="es-ES" dirty="0"/>
              <a:t>(2) Ministerio de Sanidad. Principales  resultados. Estadística de Gasto Sanitario Público 2015</a:t>
            </a:r>
            <a:r>
              <a:rPr lang="es-ES" u="sng" dirty="0">
                <a:hlinkClick r:id="rId4"/>
              </a:rPr>
              <a:t>https://www.msssi.gob.es/estadEstudios/estadisticas/docs/EGSP2008/egspPrincipalesResultados.pdf</a:t>
            </a:r>
            <a:r>
              <a:rPr lang="es-ES" dirty="0"/>
              <a:t> </a:t>
            </a:r>
          </a:p>
          <a:p>
            <a:pPr marL="0" indent="0">
              <a:buNone/>
            </a:pPr>
            <a:r>
              <a:rPr lang="es-ES" dirty="0"/>
              <a:t>(3) La privatización sanitaria de las Comunidades Autónomas 2017. FADSP 4º Informe </a:t>
            </a:r>
            <a:r>
              <a:rPr lang="es-ES" u="sng" dirty="0">
                <a:hlinkClick r:id="rId6"/>
              </a:rPr>
              <a:t>http://www.fadsp.org/documents/Salud2000/151/politica%20sanitaria.%20CCAA.pdf</a:t>
            </a:r>
            <a:r>
              <a:rPr lang="es-ES" dirty="0"/>
              <a:t> </a:t>
            </a:r>
          </a:p>
          <a:p>
            <a:pPr marL="0" indent="0">
              <a:buNone/>
            </a:pPr>
            <a:r>
              <a:rPr lang="es-ES" dirty="0"/>
              <a:t>(4) Análisis de situación 2017 Instituto para el Desarrollo e Integración de la Sanidad (IDIS) Madrid, marzo 2017 </a:t>
            </a:r>
          </a:p>
          <a:p>
            <a:pPr marL="0" indent="0">
              <a:buNone/>
            </a:pPr>
            <a:r>
              <a:rPr lang="es-ES" u="sng" dirty="0">
                <a:hlinkClick r:id="rId5"/>
              </a:rPr>
              <a:t>https://www.fundacionidis.com/wp-content/informes/informe_analisis_situac_idis2017_web2.pdf</a:t>
            </a:r>
            <a:r>
              <a:rPr lang="es-ES" dirty="0"/>
              <a:t> </a:t>
            </a:r>
          </a:p>
          <a:p>
            <a:pPr marL="0" indent="0">
              <a:buNone/>
            </a:pPr>
            <a:r>
              <a:rPr lang="es-ES" dirty="0"/>
              <a:t>(5) Ministerio de Hacienda. Indicadores sobre Gasto Farmacéutico y Sanitario. Hasta abril 2017 </a:t>
            </a:r>
          </a:p>
          <a:p>
            <a:pPr marL="0" indent="0">
              <a:buNone/>
            </a:pPr>
            <a:r>
              <a:rPr lang="es-ES" u="sng" dirty="0">
                <a:hlinkClick r:id="rId3"/>
              </a:rPr>
              <a:t>http://www.minhafp.gob.es/es-ES/CDI/Paginas/EstabilidadPresupuestaria/InformacionAAPPs/Indicadores-sobre-Gasto-Farmac%C3%A9utico-y-Sanitario.aspx</a:t>
            </a:r>
            <a:r>
              <a:rPr lang="es-ES" dirty="0"/>
              <a:t> </a:t>
            </a:r>
          </a:p>
          <a:p>
            <a:pPr marL="0" indent="0">
              <a:buNone/>
            </a:pPr>
            <a:r>
              <a:rPr lang="es-ES" dirty="0"/>
              <a:t>(6) </a:t>
            </a:r>
            <a:r>
              <a:rPr lang="es-ES" dirty="0" err="1"/>
              <a:t>Lamata</a:t>
            </a:r>
            <a:r>
              <a:rPr lang="es-ES" dirty="0"/>
              <a:t> F. El gasto en medicamentos aumenta el triple que la atención primaria. 21/06/2017. </a:t>
            </a:r>
          </a:p>
          <a:p>
            <a:pPr marL="0" indent="0">
              <a:buNone/>
            </a:pPr>
            <a:r>
              <a:rPr lang="es-ES" u="sng" dirty="0">
                <a:hlinkClick r:id="rId9"/>
              </a:rPr>
              <a:t>http://fernandolamata.blogspot.com.es/2017/06/el-gasto-en-medicamentos-aumenta-el.html</a:t>
            </a:r>
            <a:r>
              <a:rPr lang="es-ES" dirty="0"/>
              <a:t> </a:t>
            </a:r>
          </a:p>
          <a:p>
            <a:pPr marL="0" indent="0">
              <a:buNone/>
            </a:pPr>
            <a:r>
              <a:rPr lang="es-ES" dirty="0"/>
              <a:t>(7) Presupuestos CA Baleares 2017  </a:t>
            </a:r>
            <a:r>
              <a:rPr lang="es-ES" u="sng" dirty="0">
                <a:hlinkClick r:id="rId8"/>
              </a:rPr>
              <a:t>http://boe.es/diario_boe/txt.php?id=BOE-A-2017-558</a:t>
            </a:r>
            <a:r>
              <a:rPr lang="es-ES" dirty="0"/>
              <a:t>    </a:t>
            </a:r>
          </a:p>
          <a:p>
            <a:pPr marL="0" indent="0">
              <a:buNone/>
            </a:pPr>
            <a:r>
              <a:rPr lang="es-ES" dirty="0"/>
              <a:t>(8) </a:t>
            </a:r>
            <a:r>
              <a:rPr lang="es-ES" dirty="0" err="1"/>
              <a:t>Govern</a:t>
            </a:r>
            <a:r>
              <a:rPr lang="es-ES" dirty="0"/>
              <a:t> de les </a:t>
            </a:r>
            <a:r>
              <a:rPr lang="es-ES" dirty="0" err="1"/>
              <a:t>illes</a:t>
            </a:r>
            <a:r>
              <a:rPr lang="es-ES" dirty="0"/>
              <a:t> Balears. Portal de presupuestos de les Illes </a:t>
            </a:r>
            <a:r>
              <a:rPr lang="es-ES" dirty="0" err="1"/>
              <a:t>Ballears</a:t>
            </a:r>
            <a:r>
              <a:rPr lang="es-ES" dirty="0"/>
              <a:t>. , </a:t>
            </a:r>
            <a:r>
              <a:rPr lang="es-ES" u="sng" dirty="0">
                <a:hlinkClick r:id="rId10"/>
              </a:rPr>
              <a:t>http://pressupostsillesbalears.cat/es/politicas#view=functional</a:t>
            </a:r>
            <a:r>
              <a:rPr lang="es-ES" dirty="0"/>
              <a:t> </a:t>
            </a:r>
          </a:p>
          <a:p>
            <a:pPr marL="0" indent="0">
              <a:buNone/>
            </a:pPr>
            <a:r>
              <a:rPr lang="es-ES" dirty="0"/>
              <a:t>(9) El IB-</a:t>
            </a:r>
            <a:r>
              <a:rPr lang="es-ES" dirty="0" err="1"/>
              <a:t>Salut</a:t>
            </a:r>
            <a:r>
              <a:rPr lang="es-ES" dirty="0"/>
              <a:t> gastó 51 millones más para pagar recetas y tratamientos. El Mundo.  19/02/2017 </a:t>
            </a:r>
            <a:r>
              <a:rPr lang="es-ES" u="sng" dirty="0">
                <a:hlinkClick r:id="rId11"/>
              </a:rPr>
              <a:t>http://www.elmundo.es/baleares/2017/02/19/58a96bc5ca47415e098b4588.html</a:t>
            </a:r>
            <a:r>
              <a:rPr lang="es-ES" dirty="0"/>
              <a:t> </a:t>
            </a:r>
          </a:p>
          <a:p>
            <a:pPr marL="0" indent="0">
              <a:buNone/>
            </a:pPr>
            <a:r>
              <a:rPr lang="es-ES" dirty="0"/>
              <a:t>(10) CAS Madrid. El gobierno del cambio incrementa la privatización de la sanidad </a:t>
            </a:r>
            <a:r>
              <a:rPr lang="es-ES" u="sng" dirty="0">
                <a:hlinkClick r:id="rId12"/>
              </a:rPr>
              <a:t>http://kaosenlared.net/baleares-el-gobierno-del-cambio-incrementa-la-privatizacion-de-la-dialisis/</a:t>
            </a:r>
            <a:r>
              <a:rPr lang="es-ES" dirty="0"/>
              <a:t> </a:t>
            </a:r>
          </a:p>
          <a:p>
            <a:pPr marL="0" indent="0">
              <a:buNone/>
            </a:pPr>
            <a:r>
              <a:rPr lang="es-ES" dirty="0"/>
              <a:t>(11) Enfermos renales reclaman que no se externalicen los tratamientos de diálisis. Diario de Mallorca. 14/02/2017 </a:t>
            </a:r>
          </a:p>
          <a:p>
            <a:pPr marL="0" indent="0">
              <a:buNone/>
            </a:pPr>
            <a:r>
              <a:rPr lang="es-ES" u="sng" dirty="0">
                <a:hlinkClick r:id="rId13"/>
              </a:rPr>
              <a:t>http://www.diariodemallorca.es/mallorca/2017/02/14/enfermos-renales-reclaman-externalicen/1189492.html</a:t>
            </a:r>
            <a:r>
              <a:rPr lang="es-ES" dirty="0"/>
              <a:t> </a:t>
            </a:r>
          </a:p>
          <a:p>
            <a:pPr marL="0" indent="0">
              <a:buNone/>
            </a:pPr>
            <a:r>
              <a:rPr lang="es-ES" dirty="0"/>
              <a:t>(12) Destinarán 20,7 millones al servicio de hemodiálisis fuera de hospitales Efe Palma 16.03.2016 </a:t>
            </a:r>
          </a:p>
          <a:p>
            <a:pPr marL="0" indent="0">
              <a:buNone/>
            </a:pPr>
            <a:r>
              <a:rPr lang="es-ES" u="sng" dirty="0">
                <a:hlinkClick r:id="rId14"/>
              </a:rPr>
              <a:t>http://www.diariodemallorca.es/mallorca/2016/03/16/destinaran-20-millones-servicio-hemodialisis/1101821.html</a:t>
            </a:r>
            <a:r>
              <a:rPr lang="es-ES" dirty="0"/>
              <a:t> </a:t>
            </a:r>
          </a:p>
          <a:p>
            <a:pPr marL="0" indent="0">
              <a:buNone/>
            </a:pPr>
            <a:r>
              <a:rPr lang="es-ES" dirty="0"/>
              <a:t>(13) Servicio de Salud de las Islas Baleares (IBSALUT) 26/02/201.  Nota Informativa El consejero de Salud, Martí </a:t>
            </a:r>
            <a:r>
              <a:rPr lang="es-ES" dirty="0" err="1"/>
              <a:t>Sansaloni</a:t>
            </a:r>
            <a:r>
              <a:rPr lang="es-ES" dirty="0"/>
              <a:t>, anuncia la adjudicación del servicio público de oncología radioterápica para Menorca y las </a:t>
            </a:r>
            <a:r>
              <a:rPr lang="es-ES" dirty="0" err="1"/>
              <a:t>Pitiusas</a:t>
            </a:r>
            <a:r>
              <a:rPr lang="es-ES" dirty="0"/>
              <a:t>  </a:t>
            </a:r>
            <a:r>
              <a:rPr lang="es-ES" u="sng" dirty="0">
                <a:hlinkClick r:id="rId15"/>
              </a:rPr>
              <a:t>http://www.caib.es/pidip/dadesComunicat.do?lang=es&amp;codi=8763700</a:t>
            </a:r>
            <a:r>
              <a:rPr lang="es-ES" dirty="0"/>
              <a:t>  </a:t>
            </a:r>
          </a:p>
          <a:p>
            <a:pPr marL="0" indent="0">
              <a:buNone/>
            </a:pPr>
            <a:r>
              <a:rPr lang="es-ES" dirty="0"/>
              <a:t>(14) Descartada la rescisión del contrato de la radioterapia. Diario de Ibiza 19/11/2015 </a:t>
            </a:r>
          </a:p>
          <a:p>
            <a:pPr marL="0" indent="0">
              <a:buNone/>
            </a:pPr>
            <a:r>
              <a:rPr lang="es-ES" u="sng" dirty="0">
                <a:hlinkClick r:id="rId16"/>
              </a:rPr>
              <a:t>http://www.diariodeibiza.es/pitiuses-balears/2015/11/19/descartada-rescision-contrato-radioterapia/806517.html</a:t>
            </a:r>
            <a:r>
              <a:rPr lang="es-ES" dirty="0"/>
              <a:t> </a:t>
            </a:r>
          </a:p>
          <a:p>
            <a:pPr marL="0" indent="0">
              <a:buNone/>
            </a:pPr>
            <a:r>
              <a:rPr lang="es-ES" dirty="0"/>
              <a:t>(15) Baleares pide que el CISNS no trate aspectos de índole económica . El Global 16/06/2017 </a:t>
            </a:r>
          </a:p>
          <a:p>
            <a:pPr marL="0" indent="0">
              <a:buNone/>
            </a:pPr>
            <a:r>
              <a:rPr lang="es-ES" u="sng" dirty="0">
                <a:hlinkClick r:id="rId17"/>
              </a:rPr>
              <a:t>http://www.elglobal.net/politica-sanitaria/baleares-pide-que-el-cisns-no-trate-aspectos-de-indole-economica-CJ957224</a:t>
            </a:r>
            <a:r>
              <a:rPr lang="es-ES" dirty="0"/>
              <a:t> </a:t>
            </a:r>
          </a:p>
          <a:p>
            <a:pPr marL="0" indent="0">
              <a:buNone/>
            </a:pPr>
            <a:r>
              <a:rPr lang="es-ES" dirty="0"/>
              <a:t>(16) Manifiesto de la Asociación para la Defensa de la SANIDAD PÚBLICA de las Islas Baleares. En Palma, 16 de Febrero de 2017</a:t>
            </a:r>
          </a:p>
          <a:p>
            <a:pPr marL="0" indent="0">
              <a:buNone/>
            </a:pPr>
            <a:r>
              <a:rPr lang="es-ES" dirty="0">
                <a:hlinkClick r:id="rId18"/>
              </a:rPr>
              <a:t>http://adspillesbalears.org/es/manifiesto-adsp-illes-balears/</a:t>
            </a:r>
            <a:r>
              <a:rPr lang="es-ES" dirty="0"/>
              <a:t> </a:t>
            </a:r>
          </a:p>
        </p:txBody>
      </p:sp>
      <p:sp>
        <p:nvSpPr>
          <p:cNvPr id="5" name="4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3663173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13 Gráfico"/>
          <p:cNvGraphicFramePr>
            <a:graphicFrameLocks noGrp="1"/>
          </p:cNvGraphicFramePr>
          <p:nvPr>
            <p:ph idx="1"/>
            <p:extLst>
              <p:ext uri="{D42A27DB-BD31-4B8C-83A1-F6EECF244321}">
                <p14:modId xmlns:p14="http://schemas.microsoft.com/office/powerpoint/2010/main" val="2995468864"/>
              </p:ext>
            </p:extLst>
          </p:nvPr>
        </p:nvGraphicFramePr>
        <p:xfrm>
          <a:off x="457200" y="1600200"/>
          <a:ext cx="519492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6027360" y="1880065"/>
            <a:ext cx="2600737" cy="4616648"/>
          </a:xfrm>
          <a:prstGeom prst="rect">
            <a:avLst/>
          </a:prstGeom>
          <a:solidFill>
            <a:schemeClr val="accent3">
              <a:lumMod val="20000"/>
              <a:lumOff val="80000"/>
            </a:schemeClr>
          </a:solidFill>
        </p:spPr>
        <p:txBody>
          <a:bodyPr wrap="square">
            <a:spAutoFit/>
          </a:bodyPr>
          <a:lstStyle/>
          <a:p>
            <a:r>
              <a:rPr lang="es-ES" sz="1400" dirty="0"/>
              <a:t>Los datos </a:t>
            </a:r>
            <a:r>
              <a:rPr lang="es-ES" sz="1400" dirty="0" smtClean="0"/>
              <a:t>de gasto consolidado </a:t>
            </a:r>
            <a:r>
              <a:rPr lang="es-ES" sz="1400" dirty="0"/>
              <a:t>EGSP </a:t>
            </a:r>
            <a:r>
              <a:rPr lang="es-ES" sz="1400" dirty="0" smtClean="0"/>
              <a:t>del Ministerio  </a:t>
            </a:r>
            <a:r>
              <a:rPr lang="es-ES" sz="1400" dirty="0"/>
              <a:t>siempre son superiores a los presupuestados (entre 6 % y 14 % es decir  entre 70 y 140 millones de </a:t>
            </a:r>
            <a:r>
              <a:rPr lang="es-ES" sz="1400" dirty="0" smtClean="0"/>
              <a:t>€ durante el periodo 2012 a 2015).</a:t>
            </a:r>
          </a:p>
          <a:p>
            <a:endParaRPr lang="es-ES" sz="1400" dirty="0"/>
          </a:p>
          <a:p>
            <a:r>
              <a:rPr lang="es-ES" sz="1400" dirty="0"/>
              <a:t>Los años anteriores a 2012, </a:t>
            </a:r>
            <a:r>
              <a:rPr lang="es-ES" sz="1400" dirty="0" smtClean="0"/>
              <a:t>especialmente  2010 y 2011, el  </a:t>
            </a:r>
            <a:r>
              <a:rPr lang="es-ES" sz="1400" dirty="0"/>
              <a:t>gasto consolidado </a:t>
            </a:r>
            <a:r>
              <a:rPr lang="es-ES" sz="1400" dirty="0" smtClean="0"/>
              <a:t>fue </a:t>
            </a:r>
            <a:r>
              <a:rPr lang="es-ES" sz="1400" dirty="0"/>
              <a:t>muy superior al </a:t>
            </a:r>
            <a:r>
              <a:rPr lang="es-ES" sz="1400" dirty="0" smtClean="0"/>
              <a:t>presupuestado.</a:t>
            </a:r>
          </a:p>
          <a:p>
            <a:endParaRPr lang="es-ES" sz="1400" dirty="0"/>
          </a:p>
          <a:p>
            <a:r>
              <a:rPr lang="es-ES" sz="1400" dirty="0" smtClean="0"/>
              <a:t>Los </a:t>
            </a:r>
            <a:r>
              <a:rPr lang="es-ES" sz="1400" dirty="0"/>
              <a:t>presupuestos de </a:t>
            </a:r>
            <a:r>
              <a:rPr lang="es-ES" sz="1400" dirty="0" smtClean="0"/>
              <a:t>los años estudiados  (2009 -2015) </a:t>
            </a:r>
            <a:r>
              <a:rPr lang="es-ES" sz="1400" dirty="0"/>
              <a:t>son por tanto </a:t>
            </a:r>
            <a:r>
              <a:rPr lang="es-ES" sz="1400" dirty="0" smtClean="0"/>
              <a:t>deficitarios</a:t>
            </a:r>
            <a:r>
              <a:rPr lang="es-ES" sz="1400" dirty="0"/>
              <a:t> </a:t>
            </a:r>
            <a:r>
              <a:rPr lang="es-ES" sz="1400" dirty="0" smtClean="0"/>
              <a:t>y sólo un aproximación al gasto real.</a:t>
            </a:r>
          </a:p>
          <a:p>
            <a:endParaRPr lang="es-ES" sz="1400" dirty="0"/>
          </a:p>
          <a:p>
            <a:r>
              <a:rPr lang="es-ES" sz="1400" dirty="0" smtClean="0"/>
              <a:t>No </a:t>
            </a:r>
            <a:r>
              <a:rPr lang="es-ES" sz="1400" dirty="0"/>
              <a:t>se dispone de datos consolidados de 2016 y </a:t>
            </a:r>
            <a:r>
              <a:rPr lang="es-ES" sz="1400" dirty="0" smtClean="0"/>
              <a:t>2017 para poder comparar.</a:t>
            </a:r>
            <a:endParaRPr lang="es-ES" sz="1400" dirty="0"/>
          </a:p>
          <a:p>
            <a:endParaRPr lang="es-ES" sz="1400" dirty="0" smtClean="0"/>
          </a:p>
        </p:txBody>
      </p:sp>
      <p:sp>
        <p:nvSpPr>
          <p:cNvPr id="6" name="1 Título"/>
          <p:cNvSpPr>
            <a:spLocks noGrp="1"/>
          </p:cNvSpPr>
          <p:nvPr>
            <p:ph type="title"/>
          </p:nvPr>
        </p:nvSpPr>
        <p:spPr/>
        <p:txBody>
          <a:bodyPr>
            <a:normAutofit/>
          </a:bodyPr>
          <a:lstStyle/>
          <a:p>
            <a:r>
              <a:rPr lang="es-ES" sz="2800" b="1" dirty="0" smtClean="0">
                <a:solidFill>
                  <a:prstClr val="black"/>
                </a:solidFill>
              </a:rPr>
              <a:t>Baleares: GS público </a:t>
            </a:r>
            <a:r>
              <a:rPr lang="es-ES" sz="2800" b="1" dirty="0">
                <a:solidFill>
                  <a:prstClr val="black"/>
                </a:solidFill>
              </a:rPr>
              <a:t>en valores absolutos</a:t>
            </a:r>
            <a:br>
              <a:rPr lang="es-ES" sz="2800" b="1" dirty="0">
                <a:solidFill>
                  <a:prstClr val="black"/>
                </a:solidFill>
              </a:rPr>
            </a:br>
            <a:r>
              <a:rPr lang="es-ES" sz="2800" b="1" dirty="0" smtClean="0">
                <a:solidFill>
                  <a:prstClr val="black"/>
                </a:solidFill>
              </a:rPr>
              <a:t>GS real consolidado vs Gasto presupuestado</a:t>
            </a:r>
            <a:endParaRPr lang="es-ES" dirty="0"/>
          </a:p>
        </p:txBody>
      </p:sp>
      <p:sp>
        <p:nvSpPr>
          <p:cNvPr id="7" name="6 Rectángulo"/>
          <p:cNvSpPr/>
          <p:nvPr/>
        </p:nvSpPr>
        <p:spPr>
          <a:xfrm>
            <a:off x="467544" y="6083883"/>
            <a:ext cx="7200800" cy="261610"/>
          </a:xfrm>
          <a:prstGeom prst="rect">
            <a:avLst/>
          </a:prstGeom>
        </p:spPr>
        <p:txBody>
          <a:bodyPr wrap="square">
            <a:spAutoFit/>
          </a:bodyPr>
          <a:lstStyle/>
          <a:p>
            <a:r>
              <a:rPr lang="es-ES" sz="1100" dirty="0">
                <a:hlinkClick r:id="rId3"/>
              </a:rPr>
              <a:t>https://www.msssi.gob.es/estadEstudios/estadisticas/inforRecopilaciones/gastoSanitario2005/home.htm</a:t>
            </a:r>
            <a:r>
              <a:rPr lang="es-ES" sz="1100" dirty="0"/>
              <a:t> </a:t>
            </a:r>
          </a:p>
        </p:txBody>
      </p:sp>
      <p:sp>
        <p:nvSpPr>
          <p:cNvPr id="8" name="7 Rectángulo"/>
          <p:cNvSpPr/>
          <p:nvPr/>
        </p:nvSpPr>
        <p:spPr>
          <a:xfrm>
            <a:off x="467544" y="6343870"/>
            <a:ext cx="2395207" cy="261610"/>
          </a:xfrm>
          <a:prstGeom prst="rect">
            <a:avLst/>
          </a:prstGeom>
        </p:spPr>
        <p:txBody>
          <a:bodyPr wrap="none">
            <a:spAutoFit/>
          </a:bodyPr>
          <a:lstStyle/>
          <a:p>
            <a:r>
              <a:rPr lang="es-ES" sz="1100" dirty="0">
                <a:hlinkClick r:id="rId4"/>
              </a:rPr>
              <a:t>http://pressupostsillesbalears.cat/es/</a:t>
            </a:r>
            <a:r>
              <a:rPr lang="es-ES" sz="1100" dirty="0"/>
              <a:t> </a:t>
            </a:r>
            <a:r>
              <a:rPr lang="es-ES" sz="1100" dirty="0" smtClean="0"/>
              <a:t> </a:t>
            </a:r>
            <a:endParaRPr lang="es-ES" sz="1100" dirty="0"/>
          </a:p>
        </p:txBody>
      </p:sp>
      <p:sp>
        <p:nvSpPr>
          <p:cNvPr id="9" name="8 CuadroTexto"/>
          <p:cNvSpPr txBox="1"/>
          <p:nvPr/>
        </p:nvSpPr>
        <p:spPr>
          <a:xfrm>
            <a:off x="2843808" y="1911432"/>
            <a:ext cx="1143262" cy="261610"/>
          </a:xfrm>
          <a:prstGeom prst="rect">
            <a:avLst/>
          </a:prstGeom>
          <a:noFill/>
        </p:spPr>
        <p:txBody>
          <a:bodyPr wrap="none" rtlCol="0">
            <a:spAutoFit/>
          </a:bodyPr>
          <a:lstStyle/>
          <a:p>
            <a:r>
              <a:rPr lang="es-ES" sz="1100" b="1" dirty="0" smtClean="0"/>
              <a:t>en millones de €</a:t>
            </a:r>
            <a:endParaRPr lang="es-ES" sz="1100" b="1" dirty="0"/>
          </a:p>
        </p:txBody>
      </p:sp>
      <p:sp>
        <p:nvSpPr>
          <p:cNvPr id="2" name="1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1333988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143000"/>
          </a:xfrm>
        </p:spPr>
        <p:txBody>
          <a:bodyPr>
            <a:noAutofit/>
          </a:bodyPr>
          <a:lstStyle/>
          <a:p>
            <a:r>
              <a:rPr lang="es-ES" sz="2800" b="1" dirty="0" smtClean="0">
                <a:solidFill>
                  <a:prstClr val="black"/>
                </a:solidFill>
              </a:rPr>
              <a:t>Baleares: </a:t>
            </a:r>
            <a:r>
              <a:rPr lang="es-ES" sz="2800" b="1" dirty="0">
                <a:solidFill>
                  <a:prstClr val="black"/>
                </a:solidFill>
              </a:rPr>
              <a:t> </a:t>
            </a:r>
            <a:r>
              <a:rPr lang="es-ES" sz="2800" b="1" dirty="0" smtClean="0">
                <a:solidFill>
                  <a:prstClr val="black"/>
                </a:solidFill>
              </a:rPr>
              <a:t>GS público per cápita</a:t>
            </a:r>
            <a:br>
              <a:rPr lang="es-ES" sz="2800" b="1" dirty="0" smtClean="0">
                <a:solidFill>
                  <a:prstClr val="black"/>
                </a:solidFill>
              </a:rPr>
            </a:br>
            <a:r>
              <a:rPr lang="es-ES" sz="2400" b="1" dirty="0" smtClean="0">
                <a:solidFill>
                  <a:prstClr val="black"/>
                </a:solidFill>
              </a:rPr>
              <a:t>Valores y comparación otras CCAA</a:t>
            </a:r>
            <a:endParaRPr lang="es-ES" sz="2400" b="1" dirty="0"/>
          </a:p>
        </p:txBody>
      </p:sp>
      <p:sp>
        <p:nvSpPr>
          <p:cNvPr id="3" name="2 Marcador de contenido"/>
          <p:cNvSpPr>
            <a:spLocks noGrp="1"/>
          </p:cNvSpPr>
          <p:nvPr>
            <p:ph idx="1"/>
          </p:nvPr>
        </p:nvSpPr>
        <p:spPr>
          <a:xfrm>
            <a:off x="5217358" y="1131002"/>
            <a:ext cx="3675122" cy="5126325"/>
          </a:xfrm>
          <a:solidFill>
            <a:schemeClr val="accent3">
              <a:lumMod val="20000"/>
              <a:lumOff val="80000"/>
            </a:schemeClr>
          </a:solidFill>
        </p:spPr>
        <p:txBody>
          <a:bodyPr>
            <a:normAutofit lnSpcReduction="10000"/>
          </a:bodyPr>
          <a:lstStyle/>
          <a:p>
            <a:pPr marL="0" indent="0">
              <a:buNone/>
            </a:pPr>
            <a:endParaRPr lang="es-ES" sz="1200" b="1" dirty="0" smtClean="0"/>
          </a:p>
          <a:p>
            <a:pPr marL="0" indent="0">
              <a:buNone/>
            </a:pPr>
            <a:r>
              <a:rPr lang="es-ES" sz="1200" b="1" dirty="0" smtClean="0"/>
              <a:t>Datos EGSP 2015</a:t>
            </a:r>
            <a:r>
              <a:rPr lang="es-ES" sz="1200" dirty="0" smtClean="0"/>
              <a:t>:  El  GS público </a:t>
            </a:r>
            <a:r>
              <a:rPr lang="es-ES" sz="1200" dirty="0"/>
              <a:t>per </a:t>
            </a:r>
            <a:r>
              <a:rPr lang="es-ES" sz="1200" dirty="0" smtClean="0"/>
              <a:t>cápita de Baleares , es el  </a:t>
            </a:r>
            <a:r>
              <a:rPr lang="es-ES" sz="1200" dirty="0"/>
              <a:t>3ª por la cola de las CCAA  </a:t>
            </a:r>
            <a:r>
              <a:rPr lang="es-ES" sz="1200" dirty="0" smtClean="0"/>
              <a:t>según los </a:t>
            </a:r>
            <a:r>
              <a:rPr lang="es-ES" sz="1200" dirty="0"/>
              <a:t> </a:t>
            </a:r>
            <a:r>
              <a:rPr lang="es-ES" sz="1200" dirty="0" smtClean="0"/>
              <a:t>datos publicados por el Ministerio (1)</a:t>
            </a:r>
            <a:r>
              <a:rPr lang="es-ES" sz="1200" dirty="0" smtClean="0">
                <a:sym typeface="Wingdings" pitchFamily="2" charset="2"/>
              </a:rPr>
              <a:t>:</a:t>
            </a:r>
            <a:endParaRPr lang="es-ES" sz="1200" dirty="0" smtClean="0"/>
          </a:p>
          <a:p>
            <a:r>
              <a:rPr lang="es-ES" sz="1200" b="1" dirty="0" smtClean="0"/>
              <a:t>1.281 € por </a:t>
            </a:r>
            <a:r>
              <a:rPr lang="es-ES" sz="1200" b="1" dirty="0" err="1" smtClean="0"/>
              <a:t>hab</a:t>
            </a:r>
            <a:r>
              <a:rPr lang="es-ES" sz="1200" b="1" dirty="0" smtClean="0"/>
              <a:t>  </a:t>
            </a:r>
            <a:r>
              <a:rPr lang="es-ES" sz="1200" dirty="0" smtClean="0"/>
              <a:t>(media nacional 1.310 €)</a:t>
            </a:r>
          </a:p>
          <a:p>
            <a:r>
              <a:rPr lang="es-ES" sz="1200" dirty="0" smtClean="0"/>
              <a:t>El % sobre </a:t>
            </a:r>
            <a:r>
              <a:rPr lang="es-ES" sz="1200" dirty="0"/>
              <a:t>el </a:t>
            </a:r>
            <a:r>
              <a:rPr lang="es-ES" sz="1200" b="1" dirty="0"/>
              <a:t>PIB</a:t>
            </a:r>
            <a:r>
              <a:rPr lang="es-ES" sz="1200" dirty="0"/>
              <a:t> dedicado a sanidad  </a:t>
            </a:r>
            <a:r>
              <a:rPr lang="es-ES" sz="1200" dirty="0" smtClean="0"/>
              <a:t>pública (5,3%), se encuentra muy por </a:t>
            </a:r>
            <a:r>
              <a:rPr lang="es-ES" sz="1200" dirty="0"/>
              <a:t>debajo de la media nacional que es de por sí muy baja comparada con otros países europeos.</a:t>
            </a:r>
          </a:p>
          <a:p>
            <a:endParaRPr lang="es-ES" sz="1200" dirty="0"/>
          </a:p>
          <a:p>
            <a:pPr marL="0" indent="0">
              <a:buNone/>
            </a:pPr>
            <a:r>
              <a:rPr lang="es-ES" sz="1200" b="1" dirty="0" smtClean="0"/>
              <a:t>Datos 2017. S</a:t>
            </a:r>
            <a:r>
              <a:rPr lang="es-ES" sz="1200" dirty="0" smtClean="0"/>
              <a:t>e estima</a:t>
            </a:r>
            <a:r>
              <a:rPr lang="es-ES" sz="1200" dirty="0"/>
              <a:t> </a:t>
            </a:r>
            <a:r>
              <a:rPr lang="es-ES" sz="1200" dirty="0" smtClean="0"/>
              <a:t>que el GS público per cápita calculado en base al presupuesto será de (2):</a:t>
            </a:r>
            <a:endParaRPr lang="es-ES" sz="1200" dirty="0"/>
          </a:p>
          <a:p>
            <a:r>
              <a:rPr lang="es-ES" sz="1200" b="1" dirty="0" smtClean="0"/>
              <a:t>1.297 € por </a:t>
            </a:r>
            <a:r>
              <a:rPr lang="es-ES" sz="1200" b="1" dirty="0" err="1" smtClean="0"/>
              <a:t>hab</a:t>
            </a:r>
            <a:r>
              <a:rPr lang="es-ES" sz="1200" b="1" dirty="0" smtClean="0"/>
              <a:t> para IB </a:t>
            </a:r>
            <a:r>
              <a:rPr lang="es-ES" sz="1200" dirty="0" smtClean="0"/>
              <a:t>(media nacional 1264 €)</a:t>
            </a:r>
          </a:p>
          <a:p>
            <a:r>
              <a:rPr lang="es-ES" sz="1200" dirty="0" smtClean="0"/>
              <a:t>Ligera mejoría respecto a 2015. Se coloca en la media estatal, debido a que muchas otras CCAA han bajado el GS público per cápita y también es más baja la media nacional</a:t>
            </a:r>
          </a:p>
          <a:p>
            <a:pPr marL="0" indent="0">
              <a:buNone/>
            </a:pPr>
            <a:endParaRPr lang="es-ES" sz="1200" dirty="0"/>
          </a:p>
          <a:p>
            <a:pPr marL="0" indent="0">
              <a:buNone/>
            </a:pPr>
            <a:r>
              <a:rPr lang="es-ES" sz="1200" dirty="0" smtClean="0"/>
              <a:t>Según datos de la FADSP fue de </a:t>
            </a:r>
            <a:r>
              <a:rPr lang="es-ES" sz="1200" b="1" dirty="0" smtClean="0"/>
              <a:t>1.307 € </a:t>
            </a:r>
            <a:r>
              <a:rPr lang="es-ES" sz="1200" dirty="0" smtClean="0"/>
              <a:t>por </a:t>
            </a:r>
            <a:r>
              <a:rPr lang="es-ES" sz="1200" dirty="0" err="1" smtClean="0"/>
              <a:t>hab</a:t>
            </a:r>
            <a:r>
              <a:rPr lang="es-ES" sz="1200" dirty="0" smtClean="0"/>
              <a:t> en 2016 (3) </a:t>
            </a:r>
          </a:p>
          <a:p>
            <a:pPr marL="0" indent="0">
              <a:buNone/>
            </a:pPr>
            <a:endParaRPr lang="es-ES" sz="1200" dirty="0"/>
          </a:p>
          <a:p>
            <a:pPr marL="0" indent="0">
              <a:buNone/>
            </a:pPr>
            <a:r>
              <a:rPr lang="es-ES" sz="1200" dirty="0"/>
              <a:t>H</a:t>
            </a:r>
            <a:r>
              <a:rPr lang="es-ES" sz="1200" dirty="0" smtClean="0"/>
              <a:t>istóricamente </a:t>
            </a:r>
            <a:r>
              <a:rPr lang="es-ES" sz="1200" dirty="0"/>
              <a:t>el GSP per cápita </a:t>
            </a:r>
            <a:r>
              <a:rPr lang="es-ES" sz="1200" dirty="0" smtClean="0"/>
              <a:t>de </a:t>
            </a:r>
            <a:r>
              <a:rPr lang="es-ES" sz="1200" dirty="0"/>
              <a:t>IB está en la cola de las CCAA y aunque se ha recuperado algo en los </a:t>
            </a:r>
            <a:r>
              <a:rPr lang="es-ES" sz="1200" dirty="0" smtClean="0"/>
              <a:t>presupuesto recientes</a:t>
            </a:r>
            <a:r>
              <a:rPr lang="es-ES" sz="1200" dirty="0"/>
              <a:t>, </a:t>
            </a:r>
            <a:r>
              <a:rPr lang="es-ES" sz="1200" dirty="0" smtClean="0"/>
              <a:t>es necesario </a:t>
            </a:r>
            <a:r>
              <a:rPr lang="es-ES" sz="1200" dirty="0"/>
              <a:t>que en Baleares podamos </a:t>
            </a:r>
            <a:r>
              <a:rPr lang="es-ES" sz="1200" dirty="0" smtClean="0"/>
              <a:t>recobrar </a:t>
            </a:r>
            <a:r>
              <a:rPr lang="es-ES" sz="1200" dirty="0"/>
              <a:t>los valores previos la </a:t>
            </a:r>
            <a:r>
              <a:rPr lang="es-ES" sz="1200" dirty="0" smtClean="0"/>
              <a:t>crisis y tener </a:t>
            </a:r>
            <a:r>
              <a:rPr lang="es-ES" sz="1200" dirty="0"/>
              <a:t>un GSP al menos similar a otras </a:t>
            </a:r>
            <a:r>
              <a:rPr lang="es-ES" sz="1200" dirty="0" smtClean="0"/>
              <a:t>CCAA.</a:t>
            </a:r>
          </a:p>
        </p:txBody>
      </p:sp>
      <p:sp>
        <p:nvSpPr>
          <p:cNvPr id="4" name="3 Rectángulo"/>
          <p:cNvSpPr/>
          <p:nvPr/>
        </p:nvSpPr>
        <p:spPr>
          <a:xfrm>
            <a:off x="764006" y="6354701"/>
            <a:ext cx="7848872" cy="230832"/>
          </a:xfrm>
          <a:prstGeom prst="rect">
            <a:avLst/>
          </a:prstGeom>
        </p:spPr>
        <p:txBody>
          <a:bodyPr wrap="square">
            <a:spAutoFit/>
          </a:bodyPr>
          <a:lstStyle/>
          <a:p>
            <a:r>
              <a:rPr lang="es-ES" sz="800" dirty="0" smtClean="0">
                <a:hlinkClick r:id="rId2"/>
              </a:rPr>
              <a:t>(1)  http</a:t>
            </a:r>
            <a:r>
              <a:rPr lang="es-ES" sz="900" dirty="0">
                <a:hlinkClick r:id="rId2"/>
              </a:rPr>
              <a:t>://</a:t>
            </a:r>
            <a:r>
              <a:rPr lang="es-ES" sz="800" dirty="0" smtClean="0">
                <a:hlinkClick r:id="rId2"/>
              </a:rPr>
              <a:t>www.diariodemallorca.es/mallorca/2017/06/29/balears-tercera-comunidad-menor-gasto/1228332.html</a:t>
            </a:r>
            <a:r>
              <a:rPr lang="es-ES" sz="900" dirty="0" smtClean="0"/>
              <a:t> </a:t>
            </a:r>
            <a:endParaRPr lang="es-ES" sz="900" dirty="0"/>
          </a:p>
        </p:txBody>
      </p:sp>
      <p:sp>
        <p:nvSpPr>
          <p:cNvPr id="5" name="4 Rectángulo"/>
          <p:cNvSpPr/>
          <p:nvPr/>
        </p:nvSpPr>
        <p:spPr>
          <a:xfrm>
            <a:off x="1214971" y="5494372"/>
            <a:ext cx="1444857" cy="45719"/>
          </a:xfrm>
          <a:prstGeom prst="rect">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722191" y="6215039"/>
            <a:ext cx="7776864" cy="276999"/>
          </a:xfrm>
          <a:prstGeom prst="rect">
            <a:avLst/>
          </a:prstGeom>
        </p:spPr>
        <p:txBody>
          <a:bodyPr wrap="square">
            <a:spAutoFit/>
          </a:bodyPr>
          <a:lstStyle/>
          <a:p>
            <a:r>
              <a:rPr lang="es-ES" sz="800" dirty="0" smtClean="0">
                <a:hlinkClick r:id="rId3"/>
              </a:rPr>
              <a:t>(2) https</a:t>
            </a:r>
            <a:r>
              <a:rPr lang="es-ES" sz="800" dirty="0">
                <a:hlinkClick r:id="rId3"/>
              </a:rPr>
              <a:t>://</a:t>
            </a:r>
            <a:r>
              <a:rPr lang="es-ES" sz="800" dirty="0" smtClean="0">
                <a:hlinkClick r:id="rId3"/>
              </a:rPr>
              <a:t>www.diariofarma.com/2017/08/30/las-diferencias-inversion-per-capita-ccaa-se-duplicaron-desde-2007</a:t>
            </a:r>
            <a:r>
              <a:rPr lang="es-ES" sz="1200" dirty="0" smtClean="0"/>
              <a:t> </a:t>
            </a:r>
            <a:endParaRPr lang="es-ES" sz="1200"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738" y="1268760"/>
            <a:ext cx="4221915" cy="1044747"/>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739" y="2492896"/>
            <a:ext cx="4221915" cy="3666867"/>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450621" y="3771038"/>
            <a:ext cx="4044149" cy="108012"/>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p:cNvSpPr/>
          <p:nvPr/>
        </p:nvSpPr>
        <p:spPr>
          <a:xfrm>
            <a:off x="764006" y="6587657"/>
            <a:ext cx="6256265" cy="246221"/>
          </a:xfrm>
          <a:prstGeom prst="rect">
            <a:avLst/>
          </a:prstGeom>
        </p:spPr>
        <p:txBody>
          <a:bodyPr wrap="square">
            <a:spAutoFit/>
          </a:bodyPr>
          <a:lstStyle/>
          <a:p>
            <a:r>
              <a:rPr lang="es-ES" sz="800" dirty="0" smtClean="0">
                <a:hlinkClick r:id="rId6"/>
              </a:rPr>
              <a:t>(3) http</a:t>
            </a:r>
            <a:r>
              <a:rPr lang="es-ES" sz="800" dirty="0">
                <a:hlinkClick r:id="rId6"/>
              </a:rPr>
              <a:t>://www.fadsp.org/documents/Salud2000/151/politica%20sanitaria</a:t>
            </a:r>
            <a:r>
              <a:rPr lang="es-ES" sz="1000" dirty="0">
                <a:hlinkClick r:id="rId6"/>
              </a:rPr>
              <a:t>.%</a:t>
            </a:r>
            <a:r>
              <a:rPr lang="es-ES" sz="1000" dirty="0" smtClean="0">
                <a:hlinkClick r:id="rId6"/>
              </a:rPr>
              <a:t>20CCAA.pdf</a:t>
            </a:r>
            <a:r>
              <a:rPr lang="es-ES" sz="1000" dirty="0" smtClean="0"/>
              <a:t> </a:t>
            </a:r>
            <a:endParaRPr lang="es-ES" sz="1000" dirty="0"/>
          </a:p>
        </p:txBody>
      </p:sp>
      <p:sp>
        <p:nvSpPr>
          <p:cNvPr id="10" name="9 Rectángulo"/>
          <p:cNvSpPr/>
          <p:nvPr/>
        </p:nvSpPr>
        <p:spPr>
          <a:xfrm>
            <a:off x="873282" y="6500195"/>
            <a:ext cx="4451860" cy="215444"/>
          </a:xfrm>
          <a:prstGeom prst="rect">
            <a:avLst/>
          </a:prstGeom>
        </p:spPr>
        <p:txBody>
          <a:bodyPr wrap="none">
            <a:spAutoFit/>
          </a:bodyPr>
          <a:lstStyle/>
          <a:p>
            <a:r>
              <a:rPr lang="es-ES" sz="800" dirty="0">
                <a:hlinkClick r:id="rId7"/>
              </a:rPr>
              <a:t>https://www.msssi.gob.es/estadEstudios/estadisticas/docs/EGSP2008/egspPrincipalesResultados.pdf</a:t>
            </a:r>
            <a:r>
              <a:rPr lang="es-ES" sz="800" dirty="0"/>
              <a:t> </a:t>
            </a:r>
          </a:p>
        </p:txBody>
      </p:sp>
      <p:sp>
        <p:nvSpPr>
          <p:cNvPr id="11" name="10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748310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4 Gráfico"/>
          <p:cNvGraphicFramePr>
            <a:graphicFrameLocks noGrp="1"/>
          </p:cNvGraphicFramePr>
          <p:nvPr>
            <p:ph idx="1"/>
            <p:extLst>
              <p:ext uri="{D42A27DB-BD31-4B8C-83A1-F6EECF244321}">
                <p14:modId xmlns:p14="http://schemas.microsoft.com/office/powerpoint/2010/main" val="3186322715"/>
              </p:ext>
            </p:extLst>
          </p:nvPr>
        </p:nvGraphicFramePr>
        <p:xfrm>
          <a:off x="323528" y="1859756"/>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1 Título"/>
          <p:cNvSpPr txBox="1">
            <a:spLocks/>
          </p:cNvSpPr>
          <p:nvPr/>
        </p:nvSpPr>
        <p:spPr>
          <a:xfrm>
            <a:off x="609157" y="260648"/>
            <a:ext cx="8229600" cy="1143000"/>
          </a:xfrm>
          <a:prstGeom prst="rect">
            <a:avLst/>
          </a:prstGeom>
          <a:no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800" b="1" dirty="0" smtClean="0"/>
              <a:t>Presupuesto CA Balears 2017 </a:t>
            </a:r>
            <a:br>
              <a:rPr lang="es-ES" sz="2800" b="1" dirty="0" smtClean="0"/>
            </a:br>
            <a:r>
              <a:rPr lang="es-ES" sz="2800" b="1" dirty="0" smtClean="0"/>
              <a:t>4.647 </a:t>
            </a:r>
            <a:r>
              <a:rPr lang="es-ES" sz="2800" b="1" dirty="0" err="1" smtClean="0"/>
              <a:t>mill</a:t>
            </a:r>
            <a:r>
              <a:rPr lang="es-ES" sz="2800" b="1" dirty="0" smtClean="0"/>
              <a:t> €</a:t>
            </a:r>
            <a:endParaRPr lang="es-ES" sz="2800" b="1" dirty="0"/>
          </a:p>
        </p:txBody>
      </p:sp>
      <p:sp>
        <p:nvSpPr>
          <p:cNvPr id="7" name="2 Marcador de contenido"/>
          <p:cNvSpPr txBox="1">
            <a:spLocks/>
          </p:cNvSpPr>
          <p:nvPr/>
        </p:nvSpPr>
        <p:spPr>
          <a:xfrm>
            <a:off x="1178112" y="1403648"/>
            <a:ext cx="8229600" cy="57214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2400" b="1" dirty="0" err="1" smtClean="0"/>
              <a:t>Conselleria</a:t>
            </a:r>
            <a:r>
              <a:rPr lang="es-ES" sz="2400" b="1" dirty="0" smtClean="0"/>
              <a:t> de </a:t>
            </a:r>
            <a:r>
              <a:rPr lang="es-ES" sz="2400" b="1" dirty="0" err="1" smtClean="0"/>
              <a:t>Salut</a:t>
            </a:r>
            <a:r>
              <a:rPr lang="es-ES" sz="2400" b="1" dirty="0" smtClean="0"/>
              <a:t> : 1.475 </a:t>
            </a:r>
            <a:r>
              <a:rPr lang="es-ES" sz="2400" b="1" dirty="0" err="1" smtClean="0"/>
              <a:t>mill</a:t>
            </a:r>
            <a:r>
              <a:rPr lang="es-ES" sz="2400" b="1" dirty="0" smtClean="0"/>
              <a:t> €</a:t>
            </a:r>
            <a:endParaRPr lang="es-ES" sz="2400" b="1" dirty="0"/>
          </a:p>
        </p:txBody>
      </p:sp>
      <p:sp>
        <p:nvSpPr>
          <p:cNvPr id="6" name="2 CuadroTexto"/>
          <p:cNvSpPr txBox="1">
            <a:spLocks noChangeArrowheads="1"/>
          </p:cNvSpPr>
          <p:nvPr/>
        </p:nvSpPr>
        <p:spPr bwMode="auto">
          <a:xfrm>
            <a:off x="1052069" y="5805264"/>
            <a:ext cx="7343775" cy="585788"/>
          </a:xfrm>
          <a:prstGeom prst="rect">
            <a:avLst/>
          </a:prstGeom>
          <a:solidFill>
            <a:srgbClr val="FFFFCC"/>
          </a:solidFill>
          <a:ln>
            <a:noFill/>
          </a:ln>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s-ES" sz="1600" b="1" dirty="0"/>
              <a:t>Presupuesto 2017</a:t>
            </a:r>
            <a:r>
              <a:rPr lang="es-ES" sz="1600" dirty="0"/>
              <a:t>: 4.647 </a:t>
            </a:r>
            <a:r>
              <a:rPr lang="es-ES" sz="1600" dirty="0" err="1"/>
              <a:t>mill</a:t>
            </a:r>
            <a:r>
              <a:rPr lang="es-ES" sz="1600" dirty="0"/>
              <a:t> €     Deuda pública: 949 </a:t>
            </a:r>
            <a:r>
              <a:rPr lang="es-ES" sz="1600" dirty="0" err="1"/>
              <a:t>mill</a:t>
            </a:r>
            <a:r>
              <a:rPr lang="es-ES" sz="1600" dirty="0"/>
              <a:t> €</a:t>
            </a:r>
          </a:p>
          <a:p>
            <a:pPr algn="ctr" eaLnBrk="1" hangingPunct="1"/>
            <a:r>
              <a:rPr lang="es-ES" sz="1600" dirty="0" err="1" smtClean="0"/>
              <a:t>Conselleria</a:t>
            </a:r>
            <a:r>
              <a:rPr lang="es-ES" sz="1600" dirty="0" smtClean="0"/>
              <a:t> de </a:t>
            </a:r>
            <a:r>
              <a:rPr lang="es-ES" sz="1600" dirty="0" err="1" smtClean="0"/>
              <a:t>Salut</a:t>
            </a:r>
            <a:r>
              <a:rPr lang="es-ES" sz="1600" dirty="0" smtClean="0"/>
              <a:t> </a:t>
            </a:r>
            <a:r>
              <a:rPr lang="es-ES" sz="1600" dirty="0"/>
              <a:t>1.475 </a:t>
            </a:r>
            <a:r>
              <a:rPr lang="es-ES" sz="1600" dirty="0" err="1"/>
              <a:t>mill</a:t>
            </a:r>
            <a:r>
              <a:rPr lang="es-ES" sz="1600" dirty="0"/>
              <a:t> € (</a:t>
            </a:r>
            <a:r>
              <a:rPr lang="es-ES" sz="1600" b="1" dirty="0"/>
              <a:t>40 % del presupuesto</a:t>
            </a:r>
            <a:r>
              <a:rPr lang="es-ES" sz="1600" dirty="0"/>
              <a:t> sin deuda pública) </a:t>
            </a:r>
          </a:p>
        </p:txBody>
      </p:sp>
      <p:graphicFrame>
        <p:nvGraphicFramePr>
          <p:cNvPr id="8" name="13 Gráfico"/>
          <p:cNvGraphicFramePr>
            <a:graphicFrameLocks/>
          </p:cNvGraphicFramePr>
          <p:nvPr>
            <p:extLst>
              <p:ext uri="{D42A27DB-BD31-4B8C-83A1-F6EECF244321}">
                <p14:modId xmlns:p14="http://schemas.microsoft.com/office/powerpoint/2010/main" val="1630769649"/>
              </p:ext>
            </p:extLst>
          </p:nvPr>
        </p:nvGraphicFramePr>
        <p:xfrm>
          <a:off x="1223628" y="1892124"/>
          <a:ext cx="6696744" cy="4035896"/>
        </p:xfrm>
        <a:graphic>
          <a:graphicData uri="http://schemas.openxmlformats.org/drawingml/2006/chart">
            <c:chart xmlns:c="http://schemas.openxmlformats.org/drawingml/2006/chart" xmlns:r="http://schemas.openxmlformats.org/officeDocument/2006/relationships" r:id="rId4"/>
          </a:graphicData>
        </a:graphic>
      </p:graphicFrame>
      <p:sp>
        <p:nvSpPr>
          <p:cNvPr id="3" name="2 Rectángulo"/>
          <p:cNvSpPr/>
          <p:nvPr/>
        </p:nvSpPr>
        <p:spPr>
          <a:xfrm>
            <a:off x="0" y="6488668"/>
            <a:ext cx="6318448" cy="307777"/>
          </a:xfrm>
          <a:prstGeom prst="rect">
            <a:avLst/>
          </a:prstGeom>
        </p:spPr>
        <p:txBody>
          <a:bodyPr wrap="square">
            <a:spAutoFit/>
          </a:bodyPr>
          <a:lstStyle/>
          <a:p>
            <a:r>
              <a:rPr lang="es-ES" sz="1050" dirty="0">
                <a:hlinkClick r:id="rId5"/>
              </a:rPr>
              <a:t>http://</a:t>
            </a:r>
            <a:r>
              <a:rPr lang="es-ES" sz="1050" dirty="0" smtClean="0">
                <a:hlinkClick r:id="rId5"/>
              </a:rPr>
              <a:t>boe.es/diario_boe/txt.php?id=BOE-A-2017-558</a:t>
            </a:r>
            <a:r>
              <a:rPr lang="es-ES" sz="1400" dirty="0" smtClean="0"/>
              <a:t> </a:t>
            </a:r>
            <a:endParaRPr lang="es-ES" sz="1400" dirty="0"/>
          </a:p>
        </p:txBody>
      </p:sp>
      <p:sp>
        <p:nvSpPr>
          <p:cNvPr id="2" name="1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3719021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9989" y="116632"/>
            <a:ext cx="8229600" cy="1143000"/>
          </a:xfrm>
        </p:spPr>
        <p:txBody>
          <a:bodyPr>
            <a:normAutofit fontScale="90000"/>
          </a:bodyPr>
          <a:lstStyle/>
          <a:p>
            <a:r>
              <a:rPr lang="es-ES" sz="3100" b="1" dirty="0" smtClean="0"/>
              <a:t>Distribución presupuesto CA Balears 2017</a:t>
            </a:r>
            <a:r>
              <a:rPr lang="es-ES" sz="3100" dirty="0" smtClean="0"/>
              <a:t/>
            </a:r>
            <a:br>
              <a:rPr lang="es-ES" sz="3100" dirty="0" smtClean="0"/>
            </a:br>
            <a:r>
              <a:rPr lang="es-ES" sz="3100" b="1" dirty="0" smtClean="0"/>
              <a:t>4.647 </a:t>
            </a:r>
            <a:r>
              <a:rPr lang="es-ES" sz="3100" b="1" dirty="0" err="1" smtClean="0"/>
              <a:t>mill</a:t>
            </a:r>
            <a:r>
              <a:rPr lang="es-ES" sz="3100" b="1" dirty="0" smtClean="0"/>
              <a:t> € </a:t>
            </a:r>
            <a:br>
              <a:rPr lang="es-ES" sz="3100" b="1" dirty="0" smtClean="0"/>
            </a:br>
            <a:r>
              <a:rPr lang="es-ES" sz="2200" b="1" dirty="0" smtClean="0"/>
              <a:t>(Un 20,4% devoluciones deuda)</a:t>
            </a:r>
            <a:endParaRPr lang="es-ES" sz="2200" b="1" dirty="0"/>
          </a:p>
        </p:txBody>
      </p:sp>
      <p:sp>
        <p:nvSpPr>
          <p:cNvPr id="3" name="2 Marcador de contenido"/>
          <p:cNvSpPr>
            <a:spLocks noGrp="1"/>
          </p:cNvSpPr>
          <p:nvPr>
            <p:ph idx="1"/>
          </p:nvPr>
        </p:nvSpPr>
        <p:spPr/>
        <p:txBody>
          <a:bodyPr/>
          <a:lstStyle/>
          <a:p>
            <a:endParaRPr lang="es-E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569834"/>
            <a:ext cx="6129684" cy="465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469989" y="6350818"/>
            <a:ext cx="8640960" cy="276999"/>
          </a:xfrm>
          <a:prstGeom prst="rect">
            <a:avLst/>
          </a:prstGeom>
        </p:spPr>
        <p:txBody>
          <a:bodyPr wrap="square">
            <a:spAutoFit/>
          </a:bodyPr>
          <a:lstStyle/>
          <a:p>
            <a:r>
              <a:rPr lang="es-ES" sz="1200" dirty="0">
                <a:hlinkClick r:id="rId3"/>
              </a:rPr>
              <a:t>http://</a:t>
            </a:r>
            <a:r>
              <a:rPr lang="es-ES" sz="1200" dirty="0" smtClean="0">
                <a:hlinkClick r:id="rId3"/>
              </a:rPr>
              <a:t>consalud.es/comunidades-autonomas/sanidad-la-nina-bonita-de-los-presupuestos-de-baleares-para-2017-30938</a:t>
            </a:r>
            <a:r>
              <a:rPr lang="es-ES" sz="1200" dirty="0" smtClean="0"/>
              <a:t> </a:t>
            </a:r>
            <a:endParaRPr lang="es-ES" sz="1200" dirty="0"/>
          </a:p>
        </p:txBody>
      </p:sp>
      <p:sp>
        <p:nvSpPr>
          <p:cNvPr id="5" name="4 Rectángulo"/>
          <p:cNvSpPr/>
          <p:nvPr/>
        </p:nvSpPr>
        <p:spPr>
          <a:xfrm>
            <a:off x="695578" y="2564904"/>
            <a:ext cx="1676400" cy="36004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9 CuadroTexto"/>
          <p:cNvSpPr txBox="1"/>
          <p:nvPr/>
        </p:nvSpPr>
        <p:spPr>
          <a:xfrm>
            <a:off x="611560" y="3501008"/>
            <a:ext cx="1760418" cy="707886"/>
          </a:xfrm>
          <a:prstGeom prst="rect">
            <a:avLst/>
          </a:prstGeom>
          <a:noFill/>
        </p:spPr>
        <p:txBody>
          <a:bodyPr wrap="none" rtlCol="0">
            <a:spAutoFit/>
          </a:bodyPr>
          <a:lstStyle/>
          <a:p>
            <a:r>
              <a:rPr lang="es-ES" sz="2000" b="1" dirty="0" err="1" smtClean="0">
                <a:solidFill>
                  <a:schemeClr val="bg1"/>
                </a:solidFill>
              </a:rPr>
              <a:t>Deute</a:t>
            </a:r>
            <a:r>
              <a:rPr lang="es-ES" sz="2000" b="1" dirty="0" smtClean="0">
                <a:solidFill>
                  <a:schemeClr val="bg1"/>
                </a:solidFill>
              </a:rPr>
              <a:t> </a:t>
            </a:r>
            <a:r>
              <a:rPr lang="es-ES" sz="2000" b="1" dirty="0" err="1" smtClean="0">
                <a:solidFill>
                  <a:schemeClr val="bg1"/>
                </a:solidFill>
              </a:rPr>
              <a:t>públic</a:t>
            </a:r>
            <a:r>
              <a:rPr lang="es-ES" sz="2000" b="1" dirty="0" smtClean="0">
                <a:solidFill>
                  <a:schemeClr val="bg1"/>
                </a:solidFill>
              </a:rPr>
              <a:t>: </a:t>
            </a:r>
          </a:p>
          <a:p>
            <a:r>
              <a:rPr lang="es-ES" sz="2000" b="1" dirty="0" smtClean="0">
                <a:solidFill>
                  <a:schemeClr val="bg1"/>
                </a:solidFill>
              </a:rPr>
              <a:t>948,73 (20,4%)</a:t>
            </a:r>
            <a:endParaRPr lang="es-ES" sz="2000" b="1" dirty="0">
              <a:solidFill>
                <a:schemeClr val="bg1"/>
              </a:solidFill>
            </a:endParaRPr>
          </a:p>
        </p:txBody>
      </p:sp>
      <p:sp>
        <p:nvSpPr>
          <p:cNvPr id="8" name="7 CuadroTexto"/>
          <p:cNvSpPr txBox="1"/>
          <p:nvPr/>
        </p:nvSpPr>
        <p:spPr>
          <a:xfrm>
            <a:off x="4427984" y="2269423"/>
            <a:ext cx="2390398" cy="338554"/>
          </a:xfrm>
          <a:prstGeom prst="rect">
            <a:avLst/>
          </a:prstGeom>
          <a:noFill/>
        </p:spPr>
        <p:txBody>
          <a:bodyPr wrap="none" rtlCol="0">
            <a:spAutoFit/>
          </a:bodyPr>
          <a:lstStyle/>
          <a:p>
            <a:r>
              <a:rPr lang="es-ES" sz="1600" b="1" dirty="0" err="1" smtClean="0"/>
              <a:t>Conselleries</a:t>
            </a:r>
            <a:r>
              <a:rPr lang="es-ES" sz="1600" b="1" dirty="0" smtClean="0"/>
              <a:t>: 10 </a:t>
            </a:r>
            <a:r>
              <a:rPr lang="es-ES" sz="1600" b="1" dirty="0" err="1" smtClean="0"/>
              <a:t>principals</a:t>
            </a:r>
            <a:endParaRPr lang="es-ES" sz="1600" b="1" dirty="0"/>
          </a:p>
        </p:txBody>
      </p:sp>
      <p:sp>
        <p:nvSpPr>
          <p:cNvPr id="6" name="5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457866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0558" y="2132856"/>
            <a:ext cx="8229600" cy="3786917"/>
          </a:xfrm>
          <a:solidFill>
            <a:schemeClr val="accent1">
              <a:lumMod val="20000"/>
              <a:lumOff val="80000"/>
            </a:schemeClr>
          </a:solidFill>
        </p:spPr>
        <p:txBody>
          <a:bodyPr>
            <a:normAutofit/>
          </a:bodyPr>
          <a:lstStyle/>
          <a:p>
            <a:pPr marL="0" indent="0">
              <a:buNone/>
            </a:pPr>
            <a:r>
              <a:rPr lang="es-ES" sz="1400" dirty="0" smtClean="0"/>
              <a:t>-Baleares </a:t>
            </a:r>
            <a:r>
              <a:rPr lang="es-ES" sz="1400" dirty="0"/>
              <a:t>es una de las comunidades autónomas con un </a:t>
            </a:r>
            <a:r>
              <a:rPr lang="es-ES" sz="1400" b="1" dirty="0"/>
              <a:t>mayor nivel de privatización </a:t>
            </a:r>
            <a:r>
              <a:rPr lang="es-ES" sz="1400" dirty="0"/>
              <a:t>de la </a:t>
            </a:r>
            <a:r>
              <a:rPr lang="es-ES" sz="1400" dirty="0" smtClean="0"/>
              <a:t>sanidad (40% del total de gasto sanitario) , </a:t>
            </a:r>
            <a:r>
              <a:rPr lang="es-ES" sz="1400" dirty="0"/>
              <a:t>y al mismo tiempo de las que </a:t>
            </a:r>
            <a:r>
              <a:rPr lang="es-ES" sz="1400" b="1" dirty="0"/>
              <a:t>menos gasto dedica a la sanidad pública</a:t>
            </a:r>
            <a:r>
              <a:rPr lang="es-ES" sz="1400" dirty="0"/>
              <a:t>. </a:t>
            </a:r>
            <a:endParaRPr lang="es-ES" sz="1400" dirty="0" smtClean="0"/>
          </a:p>
          <a:p>
            <a:pPr marL="0" indent="0">
              <a:buNone/>
            </a:pPr>
            <a:endParaRPr lang="es-ES" sz="1400" dirty="0"/>
          </a:p>
          <a:p>
            <a:pPr marL="0" indent="0">
              <a:buNone/>
            </a:pPr>
            <a:r>
              <a:rPr lang="es-ES" sz="1400" dirty="0" smtClean="0"/>
              <a:t>-El </a:t>
            </a:r>
            <a:r>
              <a:rPr lang="es-ES" sz="1400" b="1" dirty="0"/>
              <a:t>GS público disminuyó </a:t>
            </a:r>
            <a:r>
              <a:rPr lang="es-ES" sz="1400" b="1" dirty="0" smtClean="0"/>
              <a:t>en Baleares de </a:t>
            </a:r>
            <a:r>
              <a:rPr lang="es-ES" sz="1400" b="1" dirty="0"/>
              <a:t>forma importante en los últimos </a:t>
            </a:r>
            <a:r>
              <a:rPr lang="es-ES" sz="1400" b="1" dirty="0" smtClean="0"/>
              <a:t>años</a:t>
            </a:r>
            <a:r>
              <a:rPr lang="es-ES" sz="1400" dirty="0" smtClean="0"/>
              <a:t>. En 2015, las </a:t>
            </a:r>
            <a:r>
              <a:rPr lang="es-ES" sz="1400" dirty="0"/>
              <a:t>estadísticas </a:t>
            </a:r>
            <a:r>
              <a:rPr lang="es-ES" sz="1400" dirty="0" smtClean="0"/>
              <a:t>colocaban </a:t>
            </a:r>
            <a:r>
              <a:rPr lang="es-ES" sz="1400" dirty="0"/>
              <a:t>a Baleares como la comunidad con el </a:t>
            </a:r>
            <a:r>
              <a:rPr lang="es-ES" sz="1400" dirty="0" smtClean="0"/>
              <a:t>3er menor GS </a:t>
            </a:r>
            <a:r>
              <a:rPr lang="es-ES" sz="1400" dirty="0"/>
              <a:t>público </a:t>
            </a:r>
            <a:r>
              <a:rPr lang="es-ES" sz="1400" dirty="0" smtClean="0"/>
              <a:t>per cápita, </a:t>
            </a:r>
            <a:r>
              <a:rPr lang="es-ES" sz="1400" dirty="0"/>
              <a:t>solo por delante de Madrid y </a:t>
            </a:r>
            <a:r>
              <a:rPr lang="es-ES" sz="1400" dirty="0" smtClean="0"/>
              <a:t>Cataluña.  </a:t>
            </a:r>
          </a:p>
          <a:p>
            <a:pPr marL="0" indent="0">
              <a:buNone/>
            </a:pPr>
            <a:endParaRPr lang="es-ES" sz="1400" dirty="0" smtClean="0"/>
          </a:p>
          <a:p>
            <a:pPr marL="0" indent="0">
              <a:buNone/>
            </a:pPr>
            <a:r>
              <a:rPr lang="es-ES" sz="1400" dirty="0" smtClean="0"/>
              <a:t>-En </a:t>
            </a:r>
            <a:r>
              <a:rPr lang="es-ES" sz="1400" b="1" dirty="0"/>
              <a:t>2016 y 2017, los presupuestos en sanidad han aumentado </a:t>
            </a:r>
            <a:r>
              <a:rPr lang="es-ES" sz="1400" b="1" dirty="0" smtClean="0"/>
              <a:t>ligeramente</a:t>
            </a:r>
            <a:r>
              <a:rPr lang="es-ES" sz="1400" dirty="0" smtClean="0"/>
              <a:t>, pero </a:t>
            </a:r>
            <a:r>
              <a:rPr lang="es-ES" sz="1400" dirty="0"/>
              <a:t>a falta </a:t>
            </a:r>
            <a:r>
              <a:rPr lang="es-ES" sz="1400" dirty="0" smtClean="0"/>
              <a:t>de </a:t>
            </a:r>
            <a:r>
              <a:rPr lang="es-ES" sz="1400" dirty="0"/>
              <a:t>conocer el gasto consolidado </a:t>
            </a:r>
            <a:r>
              <a:rPr lang="es-ES" sz="1400" dirty="0" smtClean="0"/>
              <a:t>, </a:t>
            </a:r>
            <a:r>
              <a:rPr lang="es-ES" sz="1400" dirty="0"/>
              <a:t>y el grado de cumplimiento del presupuesto de estos años, no parece que </a:t>
            </a:r>
            <a:r>
              <a:rPr lang="es-ES" sz="1400" dirty="0" smtClean="0"/>
              <a:t>se </a:t>
            </a:r>
            <a:r>
              <a:rPr lang="es-ES" sz="1400" dirty="0"/>
              <a:t>recuperen los niveles de gasto público </a:t>
            </a:r>
            <a:r>
              <a:rPr lang="es-ES" sz="1400" dirty="0" smtClean="0"/>
              <a:t> alcanzados  </a:t>
            </a:r>
            <a:r>
              <a:rPr lang="es-ES" sz="1400" dirty="0"/>
              <a:t>hace 6 o 7 años. </a:t>
            </a:r>
            <a:r>
              <a:rPr lang="es-ES" sz="1400" dirty="0" smtClean="0"/>
              <a:t>El </a:t>
            </a:r>
            <a:r>
              <a:rPr lang="es-ES" sz="1400" dirty="0"/>
              <a:t>gasto presupuestado en 2017 es inferior al gasto consolidado de 2010 (-18%) y algo superior al de 2016  (+2%). </a:t>
            </a:r>
          </a:p>
          <a:p>
            <a:pPr marL="0" indent="0">
              <a:buNone/>
            </a:pPr>
            <a:endParaRPr lang="es-ES" sz="1400" dirty="0"/>
          </a:p>
          <a:p>
            <a:pPr marL="0" indent="0">
              <a:buNone/>
            </a:pPr>
            <a:r>
              <a:rPr lang="es-ES" sz="1400" dirty="0" smtClean="0"/>
              <a:t>-En </a:t>
            </a:r>
            <a:r>
              <a:rPr lang="es-ES" sz="1400" dirty="0"/>
              <a:t>la actualidad el gasto sanitario, </a:t>
            </a:r>
            <a:r>
              <a:rPr lang="es-ES" sz="1400" dirty="0" smtClean="0"/>
              <a:t>representa el 32 % </a:t>
            </a:r>
            <a:r>
              <a:rPr lang="es-ES" sz="1400" dirty="0"/>
              <a:t>del total de presupuesto de la comunidad autónoma. </a:t>
            </a:r>
            <a:r>
              <a:rPr lang="es-ES" sz="1400" dirty="0" smtClean="0"/>
              <a:t>Si descontamos la </a:t>
            </a:r>
            <a:r>
              <a:rPr lang="es-ES" sz="1400" dirty="0"/>
              <a:t>parte presupuestaria dedicada a devolver la deuda pública, </a:t>
            </a:r>
            <a:r>
              <a:rPr lang="es-ES" sz="1400" b="1" dirty="0" smtClean="0"/>
              <a:t>el GS público representa </a:t>
            </a:r>
            <a:r>
              <a:rPr lang="es-ES" sz="1400" b="1" dirty="0"/>
              <a:t>el 40 </a:t>
            </a:r>
            <a:r>
              <a:rPr lang="es-ES" sz="1400" b="1" dirty="0" smtClean="0"/>
              <a:t>% del presupuesto de  la  comunidad autónoma.</a:t>
            </a:r>
            <a:endParaRPr lang="es-ES" sz="1400" b="1" dirty="0"/>
          </a:p>
          <a:p>
            <a:pPr marL="0" indent="0">
              <a:buNone/>
            </a:pPr>
            <a:endParaRPr lang="es-ES" sz="1400" dirty="0"/>
          </a:p>
          <a:p>
            <a:pPr marL="0" indent="0">
              <a:buNone/>
            </a:pPr>
            <a:endParaRPr lang="es-ES" sz="1400" dirty="0"/>
          </a:p>
          <a:p>
            <a:pPr marL="0" indent="0">
              <a:buNone/>
            </a:pPr>
            <a:endParaRPr lang="es-ES" sz="1400" dirty="0" smtClean="0"/>
          </a:p>
          <a:p>
            <a:pPr marL="0" indent="0">
              <a:buNone/>
            </a:pPr>
            <a:endParaRPr lang="es-ES" sz="1400" dirty="0" smtClean="0"/>
          </a:p>
          <a:p>
            <a:pPr marL="0" indent="0">
              <a:buNone/>
            </a:pPr>
            <a:endParaRPr lang="es-ES" sz="1400" dirty="0"/>
          </a:p>
          <a:p>
            <a:pPr marL="0" indent="0">
              <a:buNone/>
            </a:pPr>
            <a:endParaRPr lang="es-ES" sz="1400" dirty="0" smtClean="0"/>
          </a:p>
          <a:p>
            <a:pPr marL="0" indent="0">
              <a:buNone/>
            </a:pPr>
            <a:endParaRPr lang="es-ES" sz="1400" dirty="0" smtClean="0"/>
          </a:p>
          <a:p>
            <a:pPr marL="0" indent="0">
              <a:buNone/>
            </a:pPr>
            <a:endParaRPr lang="es-ES" sz="1800" dirty="0"/>
          </a:p>
          <a:p>
            <a:pPr marL="0" indent="0">
              <a:buNone/>
            </a:pPr>
            <a:endParaRPr lang="es-ES" sz="1800" dirty="0"/>
          </a:p>
          <a:p>
            <a:pPr marL="0" indent="0">
              <a:buNone/>
            </a:pPr>
            <a:endParaRPr lang="es-ES" sz="2000" dirty="0"/>
          </a:p>
          <a:p>
            <a:pPr marL="0" indent="0">
              <a:buNone/>
            </a:pPr>
            <a:endParaRPr lang="es-ES" sz="2000" dirty="0"/>
          </a:p>
        </p:txBody>
      </p:sp>
      <p:sp>
        <p:nvSpPr>
          <p:cNvPr id="6" name="5 Título"/>
          <p:cNvSpPr>
            <a:spLocks noGrp="1"/>
          </p:cNvSpPr>
          <p:nvPr>
            <p:ph type="title"/>
          </p:nvPr>
        </p:nvSpPr>
        <p:spPr/>
        <p:txBody>
          <a:bodyPr/>
          <a:lstStyle/>
          <a:p>
            <a:endParaRPr lang="es-ES" dirty="0"/>
          </a:p>
        </p:txBody>
      </p:sp>
      <p:sp>
        <p:nvSpPr>
          <p:cNvPr id="7" name="1 Título"/>
          <p:cNvSpPr txBox="1">
            <a:spLocks/>
          </p:cNvSpPr>
          <p:nvPr/>
        </p:nvSpPr>
        <p:spPr>
          <a:xfrm>
            <a:off x="496906" y="332656"/>
            <a:ext cx="8229600" cy="1143000"/>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dirty="0" smtClean="0"/>
              <a:t>Resumen 1</a:t>
            </a:r>
            <a:endParaRPr lang="es-ES" sz="2400" dirty="0"/>
          </a:p>
        </p:txBody>
      </p:sp>
      <p:sp>
        <p:nvSpPr>
          <p:cNvPr id="2" name="1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1697548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4000" b="1" dirty="0">
                <a:solidFill>
                  <a:srgbClr val="FF0000"/>
                </a:solidFill>
              </a:rPr>
              <a:t>2</a:t>
            </a:r>
            <a:r>
              <a:rPr lang="es-ES" sz="4000" b="1" dirty="0" smtClean="0">
                <a:solidFill>
                  <a:srgbClr val="FF0000"/>
                </a:solidFill>
              </a:rPr>
              <a:t>- Distribución del GS público en Baleares</a:t>
            </a:r>
            <a:endParaRPr lang="es-ES" sz="4000" b="1" dirty="0">
              <a:solidFill>
                <a:srgbClr val="FF0000"/>
              </a:solidFill>
            </a:endParaRPr>
          </a:p>
        </p:txBody>
      </p:sp>
      <p:sp>
        <p:nvSpPr>
          <p:cNvPr id="3" name="2 Marcador de contenido"/>
          <p:cNvSpPr>
            <a:spLocks noGrp="1"/>
          </p:cNvSpPr>
          <p:nvPr>
            <p:ph idx="1"/>
          </p:nvPr>
        </p:nvSpPr>
        <p:spPr>
          <a:xfrm>
            <a:off x="457200" y="1600201"/>
            <a:ext cx="8229600" cy="676672"/>
          </a:xfrm>
          <a:solidFill>
            <a:schemeClr val="accent1">
              <a:lumMod val="20000"/>
              <a:lumOff val="80000"/>
            </a:schemeClr>
          </a:solidFill>
        </p:spPr>
        <p:txBody>
          <a:bodyPr/>
          <a:lstStyle/>
          <a:p>
            <a:pPr marL="0" indent="0" algn="ctr">
              <a:buNone/>
            </a:pPr>
            <a:r>
              <a:rPr lang="es-ES" b="1" dirty="0" smtClean="0"/>
              <a:t>¿Cómo se distribuye y prioriza el GS público?</a:t>
            </a:r>
          </a:p>
          <a:p>
            <a:endParaRPr lang="es-ES" dirty="0"/>
          </a:p>
        </p:txBody>
      </p:sp>
      <p:sp>
        <p:nvSpPr>
          <p:cNvPr id="4" name="3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2871316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4487</TotalTime>
  <Words>4555</Words>
  <Application>Microsoft Office PowerPoint</Application>
  <PresentationFormat>Presentación en pantalla (4:3)</PresentationFormat>
  <Paragraphs>522</Paragraphs>
  <Slides>38</Slides>
  <Notes>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38</vt:i4>
      </vt:variant>
    </vt:vector>
  </HeadingPairs>
  <TitlesOfParts>
    <vt:vector size="40" baseType="lpstr">
      <vt:lpstr>Tema de Office</vt:lpstr>
      <vt:lpstr>Gráfico de Microsoft Excel</vt:lpstr>
      <vt:lpstr>Observatorio de la sanidad IB</vt:lpstr>
      <vt:lpstr>Baleares: Gasto sanitario público</vt:lpstr>
      <vt:lpstr>Baleares: Evolución del GS público en valores absolutos 2009/2017</vt:lpstr>
      <vt:lpstr>Baleares: GS público en valores absolutos GS real consolidado vs Gasto presupuestado</vt:lpstr>
      <vt:lpstr>Baleares:  GS público per cápita Valores y comparación otras CCAA</vt:lpstr>
      <vt:lpstr>Presentación de PowerPoint</vt:lpstr>
      <vt:lpstr>Distribución presupuesto CA Balears 2017 4.647 mill €  (Un 20,4% devoluciones deuda)</vt:lpstr>
      <vt:lpstr>Presentación de PowerPoint</vt:lpstr>
      <vt:lpstr>2- Distribución del GS público en Baleares</vt:lpstr>
      <vt:lpstr>Baleares:  Distribución del GS público por partidas Nóminas, medicamentos y conciertos son los principales destinos del gasto  </vt:lpstr>
      <vt:lpstr>Presentación de PowerPoint</vt:lpstr>
      <vt:lpstr>Baleares: Evolución del GS público 2009/2015,  por partidas</vt:lpstr>
      <vt:lpstr>Baleares: Evolución del GS público 2009/2015, por partidas Diferencias relativas en %  </vt:lpstr>
      <vt:lpstr>Baleares: Evolución del GS público 2011/2015  Agrupando en «Farmacia global»: Gasto medicamentos receta + hospitalarios</vt:lpstr>
      <vt:lpstr>Resumen 3  ¿Cómo se distribuye y prioriza el GS público en Baleares?</vt:lpstr>
      <vt:lpstr>3-Situación actual medicamentos</vt:lpstr>
      <vt:lpstr>Gasto farmacéutico global + prod. sanitarios Baleares 2016: 455,5 millones € </vt:lpstr>
      <vt:lpstr>Presentación de PowerPoint</vt:lpstr>
      <vt:lpstr>Gasto farmacéutico global Baleares  Evolución 2011-2016 (medicamentos receta + hospital)</vt:lpstr>
      <vt:lpstr>Gasto en medicamentos en receta respecto al GS público de IB 2015</vt:lpstr>
      <vt:lpstr>Gasto en medicamentos hospital en IB:  Medicamentos antiinfecciosos (Hep C) y oncológicos principales causantes del aumento del gasto hospitalario </vt:lpstr>
      <vt:lpstr>Presentación de PowerPoint</vt:lpstr>
      <vt:lpstr>Presentación de PowerPoint</vt:lpstr>
      <vt:lpstr>Presentación de PowerPoint</vt:lpstr>
      <vt:lpstr>Comisión interministerial de Precios</vt:lpstr>
      <vt:lpstr>Necesidad de un cambio de regulación que impida precios abusivos de los medicamentos</vt:lpstr>
      <vt:lpstr>Baleares: Necesidad de mayor intervención a nivel estatal y a nivel de CA</vt:lpstr>
      <vt:lpstr>3-Situación actual conciertos</vt:lpstr>
      <vt:lpstr>Baleares:  Distribución del GS público por partidas Nóminas, medicamentos y conciertos son los principales destinos del gasto  </vt:lpstr>
      <vt:lpstr>Baleares: Evolución del Gasto sanitario público en conciertos 2009/2017</vt:lpstr>
      <vt:lpstr>Baleares: Evolución del Gasto sanitario público en conciertos 2005/2014</vt:lpstr>
      <vt:lpstr>Presentación de PowerPoint</vt:lpstr>
      <vt:lpstr>Resumen 5</vt:lpstr>
      <vt:lpstr>Conciertos. Radioterapia en Ibiza y Menorca</vt:lpstr>
      <vt:lpstr>Conciertos: Hemodiálisis</vt:lpstr>
      <vt:lpstr>http://www.diariodemallorca.es/mallorca/2017/07/22/salud-amplia-convenios-hospitales-privados/1234544.html </vt:lpstr>
      <vt:lpstr>Resumen 6</vt:lpstr>
      <vt:lpstr>Referencias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Observatorio IB</dc:title>
  <dc:creator>Casa</dc:creator>
  <cp:lastModifiedBy>Casa</cp:lastModifiedBy>
  <cp:revision>450</cp:revision>
  <dcterms:created xsi:type="dcterms:W3CDTF">2017-06-25T09:52:24Z</dcterms:created>
  <dcterms:modified xsi:type="dcterms:W3CDTF">2017-09-27T00:47:34Z</dcterms:modified>
</cp:coreProperties>
</file>